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4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303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297" r:id="rId48"/>
  </p:sldIdLst>
  <p:sldSz cx="12192000" cy="6858000"/>
  <p:notesSz cx="6858000" cy="9144000"/>
  <p:embeddedFontLst>
    <p:embeddedFont>
      <p:font typeface="Questrial" panose="020B0604020202020204" charset="0"/>
      <p:regular r:id="rId50"/>
    </p:embeddedFont>
    <p:embeddedFont>
      <p:font typeface="Cambria Math" panose="02040503050406030204" pitchFamily="18" charset="0"/>
      <p:regular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Firsov" initials="A" lastIdx="79" clrIdx="0">
    <p:extLst>
      <p:ext uri="{19B8F6BF-5375-455C-9EA6-DF929625EA0E}">
        <p15:presenceInfo xmlns:p15="http://schemas.microsoft.com/office/powerpoint/2012/main" userId="AFirs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3T21:17:42.765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9T19:32:13.234" idx="79">
    <p:pos x="10" y="10"/>
    <p:text>https://en.wikipedia.org/wiki/Support_vector_machine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67175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5316537" y="0"/>
            <a:ext cx="4067175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563812" y="887412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6745287"/>
            <a:ext cx="4067175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316537" y="6745287"/>
            <a:ext cx="4067175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 b="0" i="0" u="none" strike="noStrike" cap="non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303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Shape 48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Shape 511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Shape 520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938212" y="3417887"/>
            <a:ext cx="7510463" cy="27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sz="5000" b="0" i="0" u="none" strike="noStrike" cap="none">
                <a:solidFill>
                  <a:srgbClr val="0C0C0C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fld id="{80DC579B-77AE-4C62-A0DD-E6F6809A801A}" type="datetime1">
              <a:rPr lang="en-US" smtClean="0"/>
              <a:pPr/>
              <a:t>6/26/2018</a:t>
            </a:fld>
            <a:endParaRPr lang="en-US"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r>
              <a:rPr lang="ru-RU" smtClean="0"/>
              <a:t>ЛАБОРАТОРИЯ АНАЛИТИКИ ПОТОКОВЫХ ДАННЫХ И МАШИННОГО ОБУЧЕНИЯ НГУ</a:t>
            </a:r>
            <a:endParaRPr lang="ru-RU"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latin typeface="+mn-l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itle">
  <p:cSld name=" 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latin typeface="+mn-l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6" name="Shape 66"/>
          <p:cNvSpPr txBox="1"/>
          <p:nvPr/>
        </p:nvSpPr>
        <p:spPr>
          <a:xfrm>
            <a:off x="328612" y="4267200"/>
            <a:ext cx="2663825" cy="328612"/>
          </a:xfrm>
          <a:prstGeom prst="rect">
            <a:avLst/>
          </a:prstGeom>
          <a:solidFill>
            <a:srgbClr val="00B0F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rPr lang="ru-RU" sz="1200" b="0" i="0" u="none" strike="noStrike" cap="none">
                <a:latin typeface="+mn-lt"/>
              </a:rPr>
              <a:t>Neal Creative  | click &amp; </a:t>
            </a:r>
            <a:r>
              <a:rPr lang="ru-RU" sz="1200" b="1" i="0" u="none" strike="noStrike" cap="none">
                <a:latin typeface="+mn-lt"/>
              </a:rPr>
              <a:t>Learn more</a:t>
            </a:r>
            <a:endParaRPr>
              <a:latin typeface="+mn-lt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177800" y="6434137"/>
            <a:ext cx="1049337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>
                <a:solidFill>
                  <a:srgbClr val="BFBFBF"/>
                </a:solidFill>
                <a:latin typeface="+mn-lt"/>
              </a:rPr>
              <a:t>Neal Creative </a:t>
            </a:r>
            <a:r>
              <a:rPr lang="ru-RU" sz="1000" b="0" i="0" u="none" strike="noStrike" cap="none" baseline="30000">
                <a:solidFill>
                  <a:srgbClr val="BFBFBF"/>
                </a:solidFill>
                <a:latin typeface="+mn-lt"/>
              </a:rPr>
              <a:t>©</a:t>
            </a:r>
            <a:endParaRPr>
              <a:latin typeface="+mn-l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023937" y="471487"/>
            <a:ext cx="4387850" cy="173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Questrial"/>
              <a:buNone/>
              <a:defRPr sz="4000" b="0" i="0" u="none" strike="noStrike" cap="none">
                <a:solidFill>
                  <a:srgbClr val="0C0C0C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5715000" y="822325"/>
            <a:ext cx="5676900" cy="518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estrial"/>
              <a:buChar char=" "/>
              <a:defRPr sz="2400" b="0" i="0" u="none" strike="noStrike" cap="none">
                <a:solidFill>
                  <a:schemeClr val="dk1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1023937" y="2257425"/>
            <a:ext cx="4387850" cy="376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1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fld id="{4444885B-C265-4E20-B69D-D2A6AF427CD5}" type="datetime1">
              <a:rPr lang="en-US" smtClean="0"/>
              <a:pPr/>
              <a:t>6/26/2018</a:t>
            </a:fld>
            <a:endParaRPr lang="en-US"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r>
              <a:rPr lang="ru-RU" smtClean="0"/>
              <a:t>ЛАБОРАТОРИЯ АНАЛИТИКИ ПОТОКОВЫХ ДАННЫХ И МАШИННОГО ОБУЧЕНИЯ НГУ</a:t>
            </a:r>
            <a:endParaRPr lang="ru-RU"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latin typeface="+mn-l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sz="5000" b="0" i="0" u="none" strike="noStrike" cap="none">
                <a:solidFill>
                  <a:srgbClr val="0C0C0C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1023937" y="2286000"/>
            <a:ext cx="4754563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Char char=" "/>
              <a:defRPr sz="2200" b="0" i="0" u="none" strike="noStrike" cap="none">
                <a:solidFill>
                  <a:schemeClr val="dk1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5988050" y="2286000"/>
            <a:ext cx="4754562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Char char=" "/>
              <a:defRPr sz="2200" b="0" i="0" u="none" strike="noStrike" cap="none">
                <a:solidFill>
                  <a:schemeClr val="dk1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fld id="{AD25B88B-795A-471C-9E3E-69A8E82F7F12}" type="datetime1">
              <a:rPr lang="en-US" smtClean="0"/>
              <a:pPr/>
              <a:t>6/26/2018</a:t>
            </a:fld>
            <a:endParaRPr lang="en-US"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r>
              <a:rPr lang="ru-RU" smtClean="0"/>
              <a:t>ЛАБОРАТОРИЯ АНАЛИТИКИ ПОТОКОВЫХ ДАННЫХ И МАШИННОГО ОБУЧЕНИЯ НГУ</a:t>
            </a:r>
            <a:endParaRPr lang="ru-RU"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latin typeface="+mn-l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57200" y="4959350"/>
            <a:ext cx="7772400" cy="1462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sz="5000" b="0" i="0" u="none" strike="noStrike" cap="none">
                <a:solidFill>
                  <a:srgbClr val="0C0C0C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2188825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Questrial"/>
              <a:buNone/>
              <a:defRPr sz="3200" b="0" i="0" u="none" strike="noStrike" cap="none">
                <a:solidFill>
                  <a:schemeClr val="dk1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2"/>
          </p:nvPr>
        </p:nvSpPr>
        <p:spPr>
          <a:xfrm>
            <a:off x="8610600" y="4959350"/>
            <a:ext cx="3200400" cy="1462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 b="0" i="0" u="none" strike="noStrike" cap="none">
                <a:solidFill>
                  <a:srgbClr val="0C0C0C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fld id="{9D1FB620-4E44-4E5D-B5C5-13731ECC0FC7}" type="datetime1">
              <a:rPr lang="en-US" smtClean="0"/>
              <a:pPr/>
              <a:t>6/26/2018</a:t>
            </a:fld>
            <a:endParaRPr lang="en-US"/>
          </a:p>
        </p:txBody>
      </p:sp>
      <p:sp>
        <p:nvSpPr>
          <p:cNvPr id="87" name="Shape 87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r>
              <a:rPr lang="ru-RU" smtClean="0"/>
              <a:t>ЛАБОРАТОРИЯ АНАЛИТИКИ ПОТОКОВЫХ ДАННЫХ И МАШИННОГО ОБУЧЕНИЯ НГУ</a:t>
            </a:r>
            <a:endParaRPr lang="ru-RU"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latin typeface="+mn-l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89" name="Shape 89"/>
          <p:cNvCxnSpPr/>
          <p:nvPr/>
        </p:nvCxnSpPr>
        <p:spPr>
          <a:xfrm rot="10800000">
            <a:off x="8386762" y="5262562"/>
            <a:ext cx="0" cy="91440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+mn-lt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0" y="0"/>
            <a:ext cx="12192000" cy="4572000"/>
          </a:xfrm>
          <a:custGeom>
            <a:avLst/>
            <a:gdLst/>
            <a:ahLst/>
            <a:cxnLst/>
            <a:rect l="0" t="0" r="0" b="0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+mn-lt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4959350"/>
            <a:ext cx="7772400" cy="1462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sz="5000" b="0" i="0" u="none" strike="noStrike" cap="none">
                <a:solidFill>
                  <a:srgbClr val="0C0C0C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8610600" y="4959350"/>
            <a:ext cx="3200400" cy="1462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 b="0" i="0" u="none" strike="noStrike" cap="none">
                <a:solidFill>
                  <a:srgbClr val="0C0C0C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fld id="{C352B4D1-796B-4612-8FAA-A033709498B3}" type="datetime1">
              <a:rPr lang="en-US" smtClean="0"/>
              <a:pPr/>
              <a:t>6/26/2018</a:t>
            </a:fld>
            <a:endParaRPr lang="en-US"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r>
              <a:rPr lang="ru-RU" smtClean="0"/>
              <a:t>ЛАБОРАТОРИЯ АНАЛИТИКИ ПОТОКОВЫХ ДАННЫХ И МАШИННОГО ОБУЧЕНИЯ НГУ</a:t>
            </a:r>
            <a:endParaRPr lang="ru-RU"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latin typeface="+mn-l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8" name="Shape 98"/>
          <p:cNvCxnSpPr/>
          <p:nvPr/>
        </p:nvCxnSpPr>
        <p:spPr>
          <a:xfrm rot="10800000">
            <a:off x="8386762" y="5262562"/>
            <a:ext cx="0" cy="91440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+mn-lt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0" y="0"/>
            <a:ext cx="12192000" cy="4572000"/>
          </a:xfrm>
          <a:custGeom>
            <a:avLst/>
            <a:gdLst/>
            <a:ahLst/>
            <a:cxnLst/>
            <a:rect l="0" t="0" r="0" b="0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+mn-lt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4959350"/>
            <a:ext cx="7772400" cy="1462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sz="5000" b="0" i="0" u="none" strike="noStrike" cap="none">
                <a:solidFill>
                  <a:srgbClr val="0C0C0C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1"/>
          </p:nvPr>
        </p:nvSpPr>
        <p:spPr>
          <a:xfrm>
            <a:off x="8610600" y="4959350"/>
            <a:ext cx="3200400" cy="1462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 b="0" i="0" u="none" strike="noStrike" cap="none">
                <a:solidFill>
                  <a:srgbClr val="0C0C0C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fld id="{1F15D566-78EA-4A3A-B6F7-03CB0B1B9772}" type="datetime1">
              <a:rPr lang="en-US" smtClean="0"/>
              <a:pPr/>
              <a:t>6/26/2018</a:t>
            </a:fld>
            <a:endParaRPr lang="en-US"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r>
              <a:rPr lang="ru-RU" smtClean="0"/>
              <a:t>ЛАБОРАТОРИЯ АНАЛИТИКИ ПОТОКОВЫХ ДАННЫХ И МАШИННОГО ОБУЧЕНИЯ НГУ</a:t>
            </a:r>
            <a:endParaRPr lang="ru-RU" dirty="0"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latin typeface="+mn-l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07" name="Shape 107"/>
          <p:cNvCxnSpPr/>
          <p:nvPr/>
        </p:nvCxnSpPr>
        <p:spPr>
          <a:xfrm rot="10800000">
            <a:off x="8386762" y="5262562"/>
            <a:ext cx="0" cy="91440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258BB0A4-337C-43CA-9A3D-F61AA4544BCA}" type="datetime1">
              <a:rPr lang="en-US" smtClean="0"/>
              <a:pPr/>
              <a:t>6/26/2018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ru-RU" smtClean="0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2135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sz="5000" b="0" i="0" u="none" strike="noStrike" cap="none">
                <a:solidFill>
                  <a:srgbClr val="0C0C0C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1023937" y="2178050"/>
            <a:ext cx="4754563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Questrial"/>
              <a:buNone/>
              <a:defRPr sz="2300" b="0" i="0" u="none" strike="noStrike" cap="none">
                <a:solidFill>
                  <a:schemeClr val="accent1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1023937" y="2967037"/>
            <a:ext cx="4754563" cy="33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Char char=" "/>
              <a:defRPr sz="2200" b="0" i="0" u="none" strike="noStrike" cap="none">
                <a:solidFill>
                  <a:schemeClr val="dk1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3"/>
          </p:nvPr>
        </p:nvSpPr>
        <p:spPr>
          <a:xfrm>
            <a:off x="5989637" y="2178050"/>
            <a:ext cx="4754563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Questrial"/>
              <a:buNone/>
              <a:defRPr sz="2300" b="0" i="0" u="none" strike="noStrike" cap="none">
                <a:solidFill>
                  <a:schemeClr val="accent1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4"/>
          </p:nvPr>
        </p:nvSpPr>
        <p:spPr>
          <a:xfrm>
            <a:off x="5989637" y="2967037"/>
            <a:ext cx="4754563" cy="33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Char char=" "/>
              <a:defRPr sz="2200" b="0" i="0" u="none" strike="noStrike" cap="none">
                <a:solidFill>
                  <a:schemeClr val="dk1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fld id="{BDD00F85-6B36-4E7C-8611-7D26DB5633BC}" type="datetime1">
              <a:rPr lang="en-US" smtClean="0"/>
              <a:pPr/>
              <a:t>6/26/2018</a:t>
            </a:fld>
            <a:endParaRPr lang="en-US"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r>
              <a:rPr lang="ru-RU" smtClean="0"/>
              <a:t>ЛАБОРАТОРИЯ АНАЛИТИКИ ПОТОКОВЫХ ДАННЫХ И МАШИННОГО ОБУЧЕНИЯ НГУ</a:t>
            </a:r>
            <a:endParaRPr lang="ru-RU"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latin typeface="+mn-l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 - no top bar">
  <p:cSld name="2_BLANK - no top bar">
    <p:bg>
      <p:bgPr>
        <a:solidFill>
          <a:schemeClr val="lt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12192000" cy="1223962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+mn-lt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- no top bar">
  <p:cSld name="1_BLANK - no top ba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0" y="0"/>
            <a:ext cx="12192000" cy="1223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+mn-lt"/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9523412" y="6315075"/>
            <a:ext cx="2425700" cy="3667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+mn-lt"/>
              </a:rPr>
              <a:t>Neal Creative  | </a:t>
            </a:r>
            <a:r>
              <a:rPr lang="ru-RU" sz="1100" b="1" i="0" u="none" strike="noStrike" cap="none">
                <a:solidFill>
                  <a:schemeClr val="lt1"/>
                </a:solidFill>
                <a:latin typeface="+mn-lt"/>
              </a:rPr>
              <a:t>Learn more</a:t>
            </a:r>
            <a:endParaRPr>
              <a:latin typeface="+mn-lt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177800" y="6434137"/>
            <a:ext cx="1049337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>
                <a:solidFill>
                  <a:srgbClr val="BFBFBF"/>
                </a:solidFill>
                <a:latin typeface="+mn-lt"/>
              </a:rPr>
              <a:t>Neal Creative </a:t>
            </a:r>
            <a:r>
              <a:rPr lang="ru-RU" sz="1000" b="0" i="0" u="none" strike="noStrike" cap="none" baseline="30000">
                <a:solidFill>
                  <a:srgbClr val="BFBFBF"/>
                </a:solidFill>
                <a:latin typeface="+mn-lt"/>
              </a:rPr>
              <a:t>©</a:t>
            </a:r>
            <a:endParaRPr>
              <a:latin typeface="+mn-lt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8724900" y="762000"/>
            <a:ext cx="262890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sz="5000" b="0" i="0" u="none" strike="noStrike" cap="none">
                <a:solidFill>
                  <a:srgbClr val="0C0C0C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990600" y="762000"/>
            <a:ext cx="758190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Char char=" "/>
              <a:defRPr sz="2200" b="0" i="0" u="none" strike="noStrike" cap="none">
                <a:solidFill>
                  <a:schemeClr val="dk1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fld id="{2B8E578F-D6D0-441D-9A14-77B089910C79}" type="datetime1">
              <a:rPr lang="en-US" smtClean="0"/>
              <a:pPr/>
              <a:t>6/26/2018</a:t>
            </a:fld>
            <a:endParaRPr lang="en-US"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r>
              <a:rPr lang="ru-RU" smtClean="0"/>
              <a:t>ЛАБОРАТОРИЯ АНАЛИТИКИ ПОТОКОВЫХ ДАННЫХ И МАШИННОГО ОБУЧЕНИЯ НГУ</a:t>
            </a:r>
            <a:endParaRPr lang="ru-RU"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latin typeface="+mn-l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43" name="Shape 43"/>
          <p:cNvCxnSpPr/>
          <p:nvPr/>
        </p:nvCxnSpPr>
        <p:spPr>
          <a:xfrm rot="10800000">
            <a:off x="10058400" y="58737"/>
            <a:ext cx="0" cy="91440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400"/>
              <a:buFont typeface="Questrial"/>
              <a:buNone/>
              <a:defRPr sz="3400" b="0" i="0" u="none" strike="noStrike" cap="none">
                <a:solidFill>
                  <a:srgbClr val="0C0C0C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fld id="{415D6EAB-BEDB-43F9-87DC-97825FB84FAB}" type="datetime1">
              <a:rPr lang="en-US" smtClean="0"/>
              <a:pPr/>
              <a:t>6/26/2018</a:t>
            </a:fld>
            <a:endParaRPr lang="en-US"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r>
              <a:rPr lang="ru-RU" smtClean="0"/>
              <a:t>ЛАБОРАТОРИЯ АНАЛИТИКИ ПОТОКОВЫХ ДАННЫХ И МАШИННОГО ОБУЧЕНИЯ НГУ</a:t>
            </a:r>
            <a:endParaRPr lang="ru-RU"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latin typeface="+mn-l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0" name="Shape 50"/>
          <p:cNvSpPr/>
          <p:nvPr/>
        </p:nvSpPr>
        <p:spPr>
          <a:xfrm>
            <a:off x="0" y="0"/>
            <a:ext cx="12192000" cy="11477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+mn-l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sz="5000" b="0" i="0" u="none" strike="noStrike" cap="none">
                <a:solidFill>
                  <a:srgbClr val="0C0C0C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023937" y="2286000"/>
            <a:ext cx="9718675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Char char=" "/>
              <a:defRPr sz="2200" b="0" i="0" u="none" strike="noStrike" cap="none">
                <a:solidFill>
                  <a:schemeClr val="dk1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fld id="{96DB6ABF-45DE-4346-A20A-D7A3E32CD205}" type="datetime1">
              <a:rPr lang="en-US" smtClean="0"/>
              <a:pPr/>
              <a:t>6/26/2018</a:t>
            </a:fld>
            <a:endParaRPr lang="en-US"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r>
              <a:rPr lang="ru-RU" smtClean="0"/>
              <a:t>ЛАБОРАТОРИЯ АНАЛИТИКИ ПОТОКОВЫХ ДАННЫХ И МАШИННОГО ОБУЧЕНИЯ НГУ</a:t>
            </a:r>
            <a:endParaRPr lang="ru-RU"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latin typeface="+mn-l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sz="5000" b="0" i="0" u="none" strike="noStrike" cap="none">
                <a:solidFill>
                  <a:srgbClr val="0C0C0C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023937" y="2286000"/>
            <a:ext cx="9718675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Char char=" "/>
              <a:defRPr sz="2200" b="0" i="0" u="none" strike="noStrike" cap="none">
                <a:solidFill>
                  <a:schemeClr val="dk1"/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fld id="{A4412158-3A11-4F2B-883F-A0D5CF2ACAF9}" type="datetime1">
              <a:rPr lang="en-US" smtClean="0"/>
              <a:pPr/>
              <a:t>6/26/2018</a:t>
            </a:fld>
            <a:endParaRPr lang="en-US"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r>
              <a:rPr lang="ru-RU" smtClean="0"/>
              <a:t>ЛАБОРАТОРИЯ АНАЛИТИКИ ПОТОКОВЫХ ДАННЫХ И МАШИННОГО ОБУЧЕНИЯ НГУ</a:t>
            </a:r>
            <a:endParaRPr lang="ru-RU"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latin typeface="+mn-l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023937" y="2286000"/>
            <a:ext cx="9718675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Char char=" "/>
              <a:defRPr sz="2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fld id="{891D3D80-0482-41F7-86AC-09F036F9690B}" type="datetime1">
              <a:rPr lang="en-US" smtClean="0"/>
              <a:pPr/>
              <a:t>6/26/2018</a:t>
            </a:fld>
            <a:endParaRPr lang="en-US"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latin typeface="+mn-l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r>
              <a:rPr lang="ru-RU" smtClean="0"/>
              <a:t>ЛАБОРАТОРИЯ АНАЛИТИКИ ПОТОКОВЫХ ДАННЫХ И МАШИННОГО ОБУЧЕНИЯ НГУ</a:t>
            </a:r>
            <a:endParaRPr lang="ru-RU" dirty="0"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latin typeface="+mn-l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sz="1400"/>
          </a:p>
        </p:txBody>
      </p:sp>
      <p:cxnSp>
        <p:nvCxnSpPr>
          <p:cNvPr id="15" name="Shape 15"/>
          <p:cNvCxnSpPr/>
          <p:nvPr/>
        </p:nvCxnSpPr>
        <p:spPr>
          <a:xfrm rot="10800000">
            <a:off x="762000" y="825500"/>
            <a:ext cx="0" cy="91440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Shape 16"/>
          <p:cNvSpPr/>
          <p:nvPr/>
        </p:nvSpPr>
        <p:spPr>
          <a:xfrm>
            <a:off x="0" y="0"/>
            <a:ext cx="12192000" cy="104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+mn-l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titani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0" y="2874962"/>
            <a:ext cx="12192000" cy="104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Questrial"/>
              <a:buNone/>
            </a:pPr>
            <a:r>
              <a:rPr lang="ru-RU" sz="4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Введение в машинное обучение 1.0</a:t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1700" y="728662"/>
            <a:ext cx="3240087" cy="108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4019550" y="4078287"/>
            <a:ext cx="4152900" cy="190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/>
              <a:t>Артемий Фирсов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/>
              <a:t>Разработчик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/>
              <a:t>Магистрант Big Data Analytics, Механико-математический Факультет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/>
              <a:t>Преподаватель NVIDIA Deep Learning Institute</a:t>
            </a:r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3A3E0A2-E064-4BE5-838E-4179AF8E93C9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dirty="0" smtClean="0"/>
              <a:t>ЛАБОРАТОРИЯ АНАЛИТИКИ ПОТОКОВЫХ ДАННЫХ И МАШИННОГО ОБУЧЕНИЯ НГУ</a:t>
            </a:r>
            <a:endParaRPr sz="1000" b="0" i="0" u="none" strike="noStrike" cap="none" dirty="0"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1</a:t>
            </a:fld>
            <a:endParaRPr sz="1000" dirty="0"/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71025" y="-6350"/>
            <a:ext cx="2730500" cy="2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Виды задач </a:t>
            </a:r>
            <a:b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машинного обучения</a:t>
            </a:r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E10723E-19EF-444A-8BC0-133E5953423C}" type="datetime1">
              <a:rPr lang="en-US" sz="1000" b="0" i="0" u="none" strike="noStrike" cap="none" smtClean="0"/>
              <a:t>6/26/2018</a:t>
            </a:fld>
            <a:endParaRPr sz="1000" b="0" i="0" u="none" strike="noStrike" cap="none"/>
          </a:p>
        </p:txBody>
      </p:sp>
      <p:sp>
        <p:nvSpPr>
          <p:cNvPr id="210" name="Shape 210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dirty="0" smtClean="0"/>
              <a:t>ЛАБОРАТОРИЯ АНАЛИТИКИ ПОТОКОВЫХ ДАННЫХ И МАШИННОГО ОБУЧЕНИЯ НГУ</a:t>
            </a:r>
            <a:endParaRPr sz="1000" b="0" i="0" u="none" strike="noStrike" cap="none" dirty="0"/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10</a:t>
            </a:fld>
            <a:endParaRPr sz="1000"/>
          </a:p>
        </p:txBody>
      </p:sp>
      <p:sp>
        <p:nvSpPr>
          <p:cNvPr id="212" name="Shape 212"/>
          <p:cNvSpPr txBox="1"/>
          <p:nvPr/>
        </p:nvSpPr>
        <p:spPr>
          <a:xfrm>
            <a:off x="0" y="2041525"/>
            <a:ext cx="7703127" cy="267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С учителем (</a:t>
            </a:r>
            <a:r>
              <a:rPr lang="ru-RU" sz="2400" b="0" i="0" u="none" strike="noStrike" cap="none" dirty="0" err="1"/>
              <a:t>Supervised</a:t>
            </a:r>
            <a:r>
              <a:rPr lang="ru-RU" sz="2400" b="0" i="0" u="none" strike="noStrike" cap="none" dirty="0"/>
              <a:t>) – данные + ответ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Классификация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Регрессия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Без учителя (</a:t>
            </a:r>
            <a:r>
              <a:rPr lang="ru-RU" sz="2400" b="0" i="0" u="none" strike="noStrike" cap="none" dirty="0" err="1"/>
              <a:t>Unsupervised</a:t>
            </a:r>
            <a:r>
              <a:rPr lang="ru-RU" sz="2400" b="0" i="0" u="none" strike="noStrike" cap="none" dirty="0"/>
              <a:t>) – данные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Кластеризация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Уменьшение размерности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Обучение с подкреплением</a:t>
            </a:r>
            <a:endParaRPr dirty="0"/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3275" y="2767012"/>
            <a:ext cx="6307137" cy="317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Виды задач </a:t>
            </a:r>
            <a:b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машинного обучения</a:t>
            </a: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175317A2-9EAC-43B2-AA6E-D100B373CFEC}" type="datetime1">
              <a:rPr lang="en-US" sz="1000" b="0" i="0" u="none" strike="noStrike" cap="none" smtClean="0"/>
              <a:t>6/26/2018</a:t>
            </a:fld>
            <a:endParaRPr sz="1000" b="0" i="0" u="none" strike="noStrike" cap="none"/>
          </a:p>
        </p:txBody>
      </p:sp>
      <p:sp>
        <p:nvSpPr>
          <p:cNvPr id="220" name="Shape 220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dirty="0" smtClean="0"/>
              <a:t>ЛАБОРАТОРИЯ АНАЛИТИКИ ПОТОКОВЫХ ДАННЫХ И МАШИННОГО ОБУЧЕНИЯ НГУ</a:t>
            </a:r>
            <a:endParaRPr sz="1000" b="0" i="0" u="none" strike="noStrike" cap="none" dirty="0"/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11</a:t>
            </a:fld>
            <a:endParaRPr sz="1000"/>
          </a:p>
        </p:txBody>
      </p:sp>
      <p:sp>
        <p:nvSpPr>
          <p:cNvPr id="222" name="Shape 222"/>
          <p:cNvSpPr txBox="1"/>
          <p:nvPr/>
        </p:nvSpPr>
        <p:spPr>
          <a:xfrm>
            <a:off x="0" y="2041525"/>
            <a:ext cx="7370618" cy="267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С учителем (</a:t>
            </a:r>
            <a:r>
              <a:rPr lang="ru-RU" sz="2400" b="0" i="0" u="none" strike="noStrike" cap="none" dirty="0" err="1"/>
              <a:t>Supervised</a:t>
            </a:r>
            <a:r>
              <a:rPr lang="ru-RU" sz="2400" b="0" i="0" u="none" strike="noStrike" cap="none" dirty="0"/>
              <a:t>) – данные + ответ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Классификация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Регрессия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Без учителя (</a:t>
            </a:r>
            <a:r>
              <a:rPr lang="ru-RU" sz="2400" b="0" i="0" u="none" strike="noStrike" cap="none" dirty="0" err="1"/>
              <a:t>Unsupervised</a:t>
            </a:r>
            <a:r>
              <a:rPr lang="ru-RU" sz="2400" b="0" i="0" u="none" strike="noStrike" cap="none" dirty="0"/>
              <a:t>) – данные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Кластеризация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Уменьшение размерности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Обучение с подкреплением</a:t>
            </a:r>
            <a:endParaRPr dirty="0"/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4875" y="2041525"/>
            <a:ext cx="4265612" cy="4129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Виды задач </a:t>
            </a:r>
            <a:b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машинного обучения</a:t>
            </a:r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F358CD36-DEE7-4C33-A18C-E142D5725AB3}" type="datetime1">
              <a:rPr lang="en-US" sz="1000" b="0" i="0" u="none" strike="noStrike" cap="none" smtClean="0"/>
              <a:t>6/26/2018</a:t>
            </a:fld>
            <a:endParaRPr sz="1000" b="0" i="0" u="none" strike="noStrike" cap="none"/>
          </a:p>
        </p:txBody>
      </p:sp>
      <p:sp>
        <p:nvSpPr>
          <p:cNvPr id="230" name="Shape 230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12</a:t>
            </a:fld>
            <a:endParaRPr sz="1000"/>
          </a:p>
        </p:txBody>
      </p:sp>
      <p:sp>
        <p:nvSpPr>
          <p:cNvPr id="232" name="Shape 232"/>
          <p:cNvSpPr txBox="1"/>
          <p:nvPr/>
        </p:nvSpPr>
        <p:spPr>
          <a:xfrm>
            <a:off x="0" y="2041525"/>
            <a:ext cx="6747164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С учителем (</a:t>
            </a:r>
            <a:r>
              <a:rPr lang="ru-RU" sz="2400" b="0" i="0" u="none" strike="noStrike" cap="none" dirty="0" err="1"/>
              <a:t>Supervised</a:t>
            </a:r>
            <a:r>
              <a:rPr lang="ru-RU" sz="2400" b="0" i="0" u="none" strike="noStrike" cap="none" dirty="0"/>
              <a:t>) – данные + ответ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Классификация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Регрессия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Без учителя (</a:t>
            </a:r>
            <a:r>
              <a:rPr lang="ru-RU" sz="2400" b="0" i="0" u="none" strike="noStrike" cap="none" dirty="0" err="1"/>
              <a:t>Unsupervised</a:t>
            </a:r>
            <a:r>
              <a:rPr lang="ru-RU" sz="2400" b="0" i="0" u="none" strike="noStrike" cap="none" dirty="0"/>
              <a:t>) – данные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Кластеризация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Уменьшение размерности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Обучение с подкреплением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Создание данных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…</a:t>
            </a:r>
            <a:endParaRPr dirty="0"/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7250" y="2527733"/>
            <a:ext cx="625475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Off-top</a:t>
            </a:r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C3898BD5-AFF7-4A52-8AE3-9EFBB8DE22EF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240" name="Shape 240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13</a:t>
            </a:fld>
            <a:endParaRPr sz="1000"/>
          </a:p>
        </p:txBody>
      </p:sp>
      <p:sp>
        <p:nvSpPr>
          <p:cNvPr id="242" name="Shape 242"/>
          <p:cNvSpPr/>
          <p:nvPr/>
        </p:nvSpPr>
        <p:spPr>
          <a:xfrm>
            <a:off x="2425700" y="6100762"/>
            <a:ext cx="72009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/>
              <a:t>http://hi.cs.waseda.ac.jp/~iizuka/projects/completion/en/</a:t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937" y="1800225"/>
            <a:ext cx="390525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8800" y="1771650"/>
            <a:ext cx="39052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36962" y="4418012"/>
            <a:ext cx="1292225" cy="154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08800" y="4481512"/>
            <a:ext cx="1155700" cy="14112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Shape 247"/>
          <p:cNvCxnSpPr/>
          <p:nvPr/>
        </p:nvCxnSpPr>
        <p:spPr>
          <a:xfrm rot="10800000" flipH="1">
            <a:off x="4929187" y="3024187"/>
            <a:ext cx="1979613" cy="14288"/>
          </a:xfrm>
          <a:prstGeom prst="straightConnector1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" name="Shape 248"/>
          <p:cNvCxnSpPr/>
          <p:nvPr/>
        </p:nvCxnSpPr>
        <p:spPr>
          <a:xfrm>
            <a:off x="4929187" y="5187950"/>
            <a:ext cx="1979613" cy="0"/>
          </a:xfrm>
          <a:prstGeom prst="straightConnector1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Виды задач </a:t>
            </a:r>
            <a:b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машинного обучения</a:t>
            </a:r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2E4A97A-EF33-47E9-B9C3-A02A0559CFC1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255" name="Shape 255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14</a:t>
            </a:fld>
            <a:endParaRPr sz="1000"/>
          </a:p>
        </p:txBody>
      </p:sp>
      <p:sp>
        <p:nvSpPr>
          <p:cNvPr id="257" name="Shape 257"/>
          <p:cNvSpPr txBox="1"/>
          <p:nvPr/>
        </p:nvSpPr>
        <p:spPr>
          <a:xfrm>
            <a:off x="1493837" y="2266950"/>
            <a:ext cx="9248775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С учителем (Supervised) – данные + ответ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Decision trees, naïve Bayes, linear regression, logistic regression, SVM, kNN, Multi-Layer Perceptron, …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Без учителя (Unsupervised) – данные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K-Means, DBSCAN, mixture models, hierarchical clustering, Autoencoders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Обучение с подкреплением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Создание данных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GANs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dirty="0"/>
              <a:t>К</a:t>
            </a:r>
            <a:r>
              <a:rPr lang="ru-RU" sz="5000" b="0" i="0" u="none" strike="noStrike" cap="none" dirty="0" smtClean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лассификация</a:t>
            </a:r>
            <a:endParaRPr dirty="0"/>
          </a:p>
        </p:txBody>
      </p:sp>
      <p:sp>
        <p:nvSpPr>
          <p:cNvPr id="263" name="Shape 263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04C1D3C-25C6-44C6-8687-AB1309B82DD0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264" name="Shape 264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15</a:t>
            </a:fld>
            <a:endParaRPr sz="1000"/>
          </a:p>
        </p:txBody>
      </p:sp>
      <p:pic>
        <p:nvPicPr>
          <p:cNvPr id="266" name="Shape 2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0462" y="1855787"/>
            <a:ext cx="4032250" cy="353853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2195512" y="5670550"/>
            <a:ext cx="1962150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/>
              <a:t>Бинарная</a:t>
            </a:r>
            <a:endParaRPr/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3275" y="2763837"/>
            <a:ext cx="571500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7494587" y="5670550"/>
            <a:ext cx="3034868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 err="1"/>
              <a:t>Многоклассовая</a:t>
            </a:r>
            <a:endParaRPr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Как делать?</a:t>
            </a: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007EFB7-AFF7-41A1-BA63-D0E3A939DBCB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276" name="Shape 276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277" name="Shape 277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16</a:t>
            </a:fld>
            <a:endParaRPr sz="1000"/>
          </a:p>
        </p:txBody>
      </p:sp>
      <p:sp>
        <p:nvSpPr>
          <p:cNvPr id="278" name="Shape 278"/>
          <p:cNvSpPr txBox="1"/>
          <p:nvPr/>
        </p:nvSpPr>
        <p:spPr>
          <a:xfrm>
            <a:off x="3178175" y="2352675"/>
            <a:ext cx="6654800" cy="3046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Questrial"/>
              <a:buAutoNum type="arabicPeriod"/>
            </a:pPr>
            <a:r>
              <a:rPr lang="ru-RU" sz="2400" b="0" i="0" u="none" strike="noStrike" cap="none"/>
              <a:t>Получить изображение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Questrial"/>
              <a:buAutoNum type="arabicPeriod"/>
            </a:pPr>
            <a:r>
              <a:rPr lang="ru-RU" sz="2400" b="0" i="0" u="none" strike="noStrike" cap="none"/>
              <a:t>Выделить признаки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Questrial"/>
              <a:buAutoNum type="arabicPeriod"/>
            </a:pPr>
            <a:r>
              <a:rPr lang="ru-RU" sz="2400" b="0" i="0" u="none" strike="noStrike" cap="none"/>
              <a:t>Чистые данные – пикселы, сэмплы, …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Questrial"/>
              <a:buAutoNum type="arabicPeriod"/>
            </a:pPr>
            <a:r>
              <a:rPr lang="ru-RU" sz="2400" b="0" i="0" u="none" strike="noStrike" cap="none"/>
              <a:t>Предобработанные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Questrial"/>
              <a:buAutoNum type="arabicPeriod"/>
            </a:pPr>
            <a:r>
              <a:rPr lang="ru-RU" sz="2400" b="0" i="0" u="none" strike="noStrike" cap="none"/>
              <a:t>Проанализировать признаки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Questrial"/>
              <a:buAutoNum type="arabicPeriod"/>
            </a:pPr>
            <a:r>
              <a:rPr lang="ru-RU" sz="2400" b="0" i="0" u="none" strike="noStrike" cap="none"/>
              <a:t>Вручную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Questrial"/>
              <a:buAutoNum type="arabicPeriod"/>
            </a:pPr>
            <a:r>
              <a:rPr lang="ru-RU" sz="2400" b="0" i="0" u="none" strike="noStrike" cap="none"/>
              <a:t>Построить модель машинного обучения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Questrial"/>
              <a:buAutoNum type="arabicPeriod"/>
            </a:pPr>
            <a:r>
              <a:rPr lang="ru-RU" sz="2400" b="0" i="0" u="none" strike="noStrike" cap="none"/>
              <a:t>Дать ответ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Что такое классификатор?</a:t>
            </a:r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917732C7-E2A3-456B-B4E6-16228DDC714C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285" name="Shape 285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17</a:t>
            </a:fld>
            <a:endParaRPr sz="1000"/>
          </a:p>
        </p:txBody>
      </p:sp>
      <p:pic>
        <p:nvPicPr>
          <p:cNvPr id="287" name="Shape 2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775" y="2025650"/>
            <a:ext cx="4486275" cy="428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1303337" y="5241925"/>
            <a:ext cx="5649913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ru-RU" sz="2000" b="0" i="0" u="none" strike="noStrike" cap="none"/>
              <a:t>Решающая граница – decision boundary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ru-RU" sz="2000" b="0" i="0" u="none" strike="noStrike" cap="none"/>
              <a:t>В общем случае - гиперплоскость</a:t>
            </a:r>
            <a:endParaRPr/>
          </a:p>
        </p:txBody>
      </p:sp>
      <p:sp>
        <p:nvSpPr>
          <p:cNvPr id="8" name="Shape 287"/>
          <p:cNvSpPr txBox="1"/>
          <p:nvPr/>
        </p:nvSpPr>
        <p:spPr>
          <a:xfrm>
            <a:off x="1024128" y="3047231"/>
            <a:ext cx="5481565" cy="11079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334" r="-2335" b="-1593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 dirty="0" smtClean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Гиперплоскость</a:t>
            </a:r>
            <a:endParaRPr dirty="0"/>
          </a:p>
        </p:txBody>
      </p:sp>
      <p:sp>
        <p:nvSpPr>
          <p:cNvPr id="294" name="Shape 294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9EA1C159-4838-44F9-8840-14726FF0A338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295" name="Shape 295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296" name="Shape 296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18</a:t>
            </a:fld>
            <a:endParaRPr sz="1000"/>
          </a:p>
        </p:txBody>
      </p:sp>
      <p:sp>
        <p:nvSpPr>
          <p:cNvPr id="297" name="Shape 297"/>
          <p:cNvSpPr/>
          <p:nvPr/>
        </p:nvSpPr>
        <p:spPr>
          <a:xfrm>
            <a:off x="8297862" y="3482975"/>
            <a:ext cx="357188" cy="374650"/>
          </a:xfrm>
          <a:prstGeom prst="ellipse">
            <a:avLst/>
          </a:prstGeom>
          <a:solidFill>
            <a:schemeClr val="accent1"/>
          </a:solidFill>
          <a:ln w="158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  <p:sp>
        <p:nvSpPr>
          <p:cNvPr id="298" name="Shape 298"/>
          <p:cNvSpPr/>
          <p:nvPr/>
        </p:nvSpPr>
        <p:spPr>
          <a:xfrm>
            <a:off x="8656637" y="4216400"/>
            <a:ext cx="357188" cy="374650"/>
          </a:xfrm>
          <a:prstGeom prst="ellipse">
            <a:avLst/>
          </a:prstGeom>
          <a:solidFill>
            <a:schemeClr val="accent1"/>
          </a:solidFill>
          <a:ln w="158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  <p:sp>
        <p:nvSpPr>
          <p:cNvPr id="299" name="Shape 299"/>
          <p:cNvSpPr/>
          <p:nvPr/>
        </p:nvSpPr>
        <p:spPr>
          <a:xfrm>
            <a:off x="7789862" y="3676650"/>
            <a:ext cx="357188" cy="374650"/>
          </a:xfrm>
          <a:prstGeom prst="ellipse">
            <a:avLst/>
          </a:prstGeom>
          <a:solidFill>
            <a:schemeClr val="accent1"/>
          </a:solidFill>
          <a:ln w="158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  <p:sp>
        <p:nvSpPr>
          <p:cNvPr id="300" name="Shape 300"/>
          <p:cNvSpPr/>
          <p:nvPr/>
        </p:nvSpPr>
        <p:spPr>
          <a:xfrm>
            <a:off x="7866062" y="4365625"/>
            <a:ext cx="357188" cy="374650"/>
          </a:xfrm>
          <a:prstGeom prst="ellipse">
            <a:avLst/>
          </a:prstGeom>
          <a:solidFill>
            <a:schemeClr val="accent1"/>
          </a:solidFill>
          <a:ln w="158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  <p:sp>
        <p:nvSpPr>
          <p:cNvPr id="301" name="Shape 301"/>
          <p:cNvSpPr/>
          <p:nvPr/>
        </p:nvSpPr>
        <p:spPr>
          <a:xfrm>
            <a:off x="9077325" y="3503612"/>
            <a:ext cx="357187" cy="374650"/>
          </a:xfrm>
          <a:prstGeom prst="ellipse">
            <a:avLst/>
          </a:prstGeom>
          <a:solidFill>
            <a:schemeClr val="accent1"/>
          </a:solidFill>
          <a:ln w="158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  <p:sp>
        <p:nvSpPr>
          <p:cNvPr id="302" name="Shape 302"/>
          <p:cNvSpPr/>
          <p:nvPr/>
        </p:nvSpPr>
        <p:spPr>
          <a:xfrm>
            <a:off x="8218487" y="3927475"/>
            <a:ext cx="357188" cy="37465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  <p:sp>
        <p:nvSpPr>
          <p:cNvPr id="303" name="Shape 303"/>
          <p:cNvSpPr/>
          <p:nvPr/>
        </p:nvSpPr>
        <p:spPr>
          <a:xfrm>
            <a:off x="8304212" y="4475162"/>
            <a:ext cx="357188" cy="37465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  <p:sp>
        <p:nvSpPr>
          <p:cNvPr id="304" name="Shape 304"/>
          <p:cNvSpPr/>
          <p:nvPr/>
        </p:nvSpPr>
        <p:spPr>
          <a:xfrm>
            <a:off x="9104312" y="3927475"/>
            <a:ext cx="357188" cy="37465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  <p:sp>
        <p:nvSpPr>
          <p:cNvPr id="305" name="Shape 305"/>
          <p:cNvSpPr/>
          <p:nvPr/>
        </p:nvSpPr>
        <p:spPr>
          <a:xfrm>
            <a:off x="8656637" y="3648075"/>
            <a:ext cx="357188" cy="37465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  <p:sp>
        <p:nvSpPr>
          <p:cNvPr id="306" name="Shape 306"/>
          <p:cNvSpPr/>
          <p:nvPr/>
        </p:nvSpPr>
        <p:spPr>
          <a:xfrm>
            <a:off x="10556875" y="3994150"/>
            <a:ext cx="357187" cy="374650"/>
          </a:xfrm>
          <a:prstGeom prst="ellipse">
            <a:avLst/>
          </a:prstGeom>
          <a:solidFill>
            <a:srgbClr val="FFC000"/>
          </a:solidFill>
          <a:ln w="158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  <p:sp>
        <p:nvSpPr>
          <p:cNvPr id="307" name="Shape 307"/>
          <p:cNvSpPr/>
          <p:nvPr/>
        </p:nvSpPr>
        <p:spPr>
          <a:xfrm>
            <a:off x="10915650" y="4729162"/>
            <a:ext cx="357187" cy="374650"/>
          </a:xfrm>
          <a:prstGeom prst="ellipse">
            <a:avLst/>
          </a:prstGeom>
          <a:solidFill>
            <a:srgbClr val="FFC000"/>
          </a:solidFill>
          <a:ln w="158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  <p:sp>
        <p:nvSpPr>
          <p:cNvPr id="308" name="Shape 308"/>
          <p:cNvSpPr/>
          <p:nvPr/>
        </p:nvSpPr>
        <p:spPr>
          <a:xfrm>
            <a:off x="10050462" y="4189412"/>
            <a:ext cx="357188" cy="374650"/>
          </a:xfrm>
          <a:prstGeom prst="ellipse">
            <a:avLst/>
          </a:prstGeom>
          <a:solidFill>
            <a:srgbClr val="FFC000"/>
          </a:solidFill>
          <a:ln w="158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  <p:sp>
        <p:nvSpPr>
          <p:cNvPr id="309" name="Shape 309"/>
          <p:cNvSpPr/>
          <p:nvPr/>
        </p:nvSpPr>
        <p:spPr>
          <a:xfrm>
            <a:off x="10125075" y="4876800"/>
            <a:ext cx="357187" cy="374650"/>
          </a:xfrm>
          <a:prstGeom prst="ellipse">
            <a:avLst/>
          </a:prstGeom>
          <a:solidFill>
            <a:srgbClr val="FFC000"/>
          </a:solidFill>
          <a:ln w="158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  <p:sp>
        <p:nvSpPr>
          <p:cNvPr id="310" name="Shape 310"/>
          <p:cNvSpPr/>
          <p:nvPr/>
        </p:nvSpPr>
        <p:spPr>
          <a:xfrm>
            <a:off x="11336337" y="4014787"/>
            <a:ext cx="357188" cy="374650"/>
          </a:xfrm>
          <a:prstGeom prst="ellipse">
            <a:avLst/>
          </a:prstGeom>
          <a:solidFill>
            <a:srgbClr val="FFC000"/>
          </a:solidFill>
          <a:ln w="158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  <p:sp>
        <p:nvSpPr>
          <p:cNvPr id="311" name="Shape 311"/>
          <p:cNvSpPr/>
          <p:nvPr/>
        </p:nvSpPr>
        <p:spPr>
          <a:xfrm>
            <a:off x="10477500" y="4440237"/>
            <a:ext cx="357187" cy="37465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  <p:sp>
        <p:nvSpPr>
          <p:cNvPr id="312" name="Shape 312"/>
          <p:cNvSpPr/>
          <p:nvPr/>
        </p:nvSpPr>
        <p:spPr>
          <a:xfrm>
            <a:off x="10564812" y="4986337"/>
            <a:ext cx="357188" cy="37465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  <p:sp>
        <p:nvSpPr>
          <p:cNvPr id="313" name="Shape 313"/>
          <p:cNvSpPr/>
          <p:nvPr/>
        </p:nvSpPr>
        <p:spPr>
          <a:xfrm>
            <a:off x="11363325" y="4440237"/>
            <a:ext cx="357187" cy="37465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  <p:sp>
        <p:nvSpPr>
          <p:cNvPr id="314" name="Shape 314"/>
          <p:cNvSpPr/>
          <p:nvPr/>
        </p:nvSpPr>
        <p:spPr>
          <a:xfrm>
            <a:off x="10915650" y="4159250"/>
            <a:ext cx="357187" cy="37465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  <p:cxnSp>
        <p:nvCxnSpPr>
          <p:cNvPr id="315" name="Shape 315"/>
          <p:cNvCxnSpPr/>
          <p:nvPr/>
        </p:nvCxnSpPr>
        <p:spPr>
          <a:xfrm rot="10800000" flipH="1">
            <a:off x="8477250" y="3135312"/>
            <a:ext cx="2085975" cy="2876550"/>
          </a:xfrm>
          <a:prstGeom prst="straightConnector1">
            <a:avLst/>
          </a:prstGeom>
          <a:solidFill>
            <a:schemeClr val="dk1"/>
          </a:solidFill>
          <a:ln w="38100" cap="flat" cmpd="sng">
            <a:solidFill>
              <a:srgbClr val="BECE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Shape 298"/>
          <p:cNvSpPr txBox="1"/>
          <p:nvPr/>
        </p:nvSpPr>
        <p:spPr>
          <a:xfrm>
            <a:off x="1024128" y="1865652"/>
            <a:ext cx="9816855" cy="22159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55" t="-4120" r="-930" b="-741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Функция потерь</a:t>
            </a:r>
            <a:endParaRPr/>
          </a:p>
        </p:txBody>
      </p:sp>
      <p:sp>
        <p:nvSpPr>
          <p:cNvPr id="321" name="Shape 321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943097F-E47D-4006-B30E-1FB19BDB35F2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322" name="Shape 322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323" name="Shape 323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19</a:t>
            </a:fld>
            <a:endParaRPr sz="1000"/>
          </a:p>
        </p:txBody>
      </p:sp>
      <p:sp>
        <p:nvSpPr>
          <p:cNvPr id="6" name="Shape 326"/>
          <p:cNvSpPr txBox="1"/>
          <p:nvPr/>
        </p:nvSpPr>
        <p:spPr>
          <a:xfrm>
            <a:off x="1069456" y="2084832"/>
            <a:ext cx="8958863" cy="14773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904" t="-7437" r="-1019" b="-1198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  <p:sp>
        <p:nvSpPr>
          <p:cNvPr id="7" name="Shape 327"/>
          <p:cNvSpPr/>
          <p:nvPr/>
        </p:nvSpPr>
        <p:spPr>
          <a:xfrm>
            <a:off x="1024128" y="3986975"/>
            <a:ext cx="9438806" cy="19961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967" t="-2444" b="-3394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dirty="0" err="1"/>
              <a:t>Д</a:t>
            </a:r>
            <a:r>
              <a:rPr lang="ru-RU" sz="5000" b="0" i="0" u="none" strike="noStrike" cap="none" dirty="0" err="1" smtClean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есятиминутка</a:t>
            </a:r>
            <a:endParaRPr dirty="0"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492C0A49-AB99-4D1E-8AED-FED607D1D962}" type="datetime1">
              <a:rPr lang="en-US" sz="1000" b="0" i="0" u="none" strike="noStrike" cap="none" smtClean="0"/>
              <a:t>6/26/2018</a:t>
            </a:fld>
            <a:endParaRPr sz="1000" b="0" i="0" u="none" strike="noStrike" cap="none"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dirty="0" smtClean="0"/>
              <a:t>ЛАБОРАТОРИЯ АНАЛИТИКИ ПОТОКОВЫХ ДАННЫХ И МАШИННОГО ОБУЧЕНИЯ НГУ</a:t>
            </a:r>
            <a:endParaRPr sz="1000" b="0" i="0" u="none" strike="noStrike" cap="none" dirty="0"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2</a:t>
            </a:fld>
            <a:endParaRPr sz="1000"/>
          </a:p>
        </p:txBody>
      </p:sp>
      <p:sp>
        <p:nvSpPr>
          <p:cNvPr id="136" name="Shape 136"/>
          <p:cNvSpPr txBox="1"/>
          <p:nvPr/>
        </p:nvSpPr>
        <p:spPr>
          <a:xfrm>
            <a:off x="2366962" y="1952625"/>
            <a:ext cx="7031038" cy="41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Что такое локальная особенность?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4 характеристики локальной особенности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2 типа особенностей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Признак угла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Детектор Харриса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Матрица производных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Аффинное преобразование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Как учесть масштаб локальной особенности?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Difference of Gaussians (DoG)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Что такое дескриптор локальной особенности?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Функция потерь</a:t>
            </a:r>
            <a:endParaRPr/>
          </a:p>
        </p:txBody>
      </p:sp>
      <p:sp>
        <p:nvSpPr>
          <p:cNvPr id="329" name="Shape 329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C7122029-FD7E-4A8A-B5D8-BB4FE497034F}" type="datetime1">
              <a:rPr lang="en-US" sz="1000" b="0" i="0" u="none" strike="noStrike" cap="none" smtClean="0"/>
              <a:t>6/26/2018</a:t>
            </a:fld>
            <a:endParaRPr sz="1000" b="0" i="0" u="none" strike="noStrike" cap="none"/>
          </a:p>
        </p:txBody>
      </p:sp>
      <p:sp>
        <p:nvSpPr>
          <p:cNvPr id="330" name="Shape 330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20</a:t>
            </a:fld>
            <a:endParaRPr sz="1000"/>
          </a:p>
        </p:txBody>
      </p:sp>
      <p:sp>
        <p:nvSpPr>
          <p:cNvPr id="6" name="Shape 336"/>
          <p:cNvSpPr/>
          <p:nvPr/>
        </p:nvSpPr>
        <p:spPr>
          <a:xfrm>
            <a:off x="1164760" y="1680097"/>
            <a:ext cx="9957941" cy="113588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  <p:sp>
        <p:nvSpPr>
          <p:cNvPr id="7" name="Shape 337"/>
          <p:cNvSpPr/>
          <p:nvPr/>
        </p:nvSpPr>
        <p:spPr>
          <a:xfrm>
            <a:off x="1164761" y="2884640"/>
            <a:ext cx="9438806" cy="68198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892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Градиентный спуск</a:t>
            </a:r>
            <a:endParaRPr/>
          </a:p>
        </p:txBody>
      </p:sp>
      <p:sp>
        <p:nvSpPr>
          <p:cNvPr id="337" name="Shape 337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D4745D7-6C23-4D73-BD79-2D47F609AA6B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338" name="Shape 338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339" name="Shape 339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21</a:t>
            </a:fld>
            <a:endParaRPr sz="1000"/>
          </a:p>
        </p:txBody>
      </p:sp>
      <p:pic>
        <p:nvPicPr>
          <p:cNvPr id="340" name="Shape 3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4375" y="1746250"/>
            <a:ext cx="8237537" cy="4287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Градиентный спуск</a:t>
            </a:r>
            <a:endParaRPr/>
          </a:p>
        </p:txBody>
      </p:sp>
      <p:sp>
        <p:nvSpPr>
          <p:cNvPr id="346" name="Shape 346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F44E1BD-9B0B-4C5A-94CA-9CEAB4C54CB7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347" name="Shape 347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348" name="Shape 348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22</a:t>
            </a:fld>
            <a:endParaRPr sz="1000"/>
          </a:p>
        </p:txBody>
      </p:sp>
      <p:sp>
        <p:nvSpPr>
          <p:cNvPr id="349" name="Shape 349"/>
          <p:cNvSpPr txBox="1"/>
          <p:nvPr/>
        </p:nvSpPr>
        <p:spPr>
          <a:xfrm>
            <a:off x="952500" y="2973387"/>
            <a:ext cx="5675312" cy="156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Инициализируем параметры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Берем производную от функции потерь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Вычитаем значение производной для каждого веса</a:t>
            </a:r>
            <a:endParaRPr/>
          </a:p>
        </p:txBody>
      </p:sp>
      <p:sp>
        <p:nvSpPr>
          <p:cNvPr id="7" name="Shape 356"/>
          <p:cNvSpPr/>
          <p:nvPr/>
        </p:nvSpPr>
        <p:spPr>
          <a:xfrm>
            <a:off x="6793123" y="3084635"/>
            <a:ext cx="5249450" cy="110055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  <p:sp>
        <p:nvSpPr>
          <p:cNvPr id="8" name="Shape 357"/>
          <p:cNvSpPr/>
          <p:nvPr/>
        </p:nvSpPr>
        <p:spPr>
          <a:xfrm>
            <a:off x="7120328" y="2607645"/>
            <a:ext cx="4922245" cy="47699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10255" r="-865" b="-307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  <p:sp>
        <p:nvSpPr>
          <p:cNvPr id="9" name="Shape 358"/>
          <p:cNvSpPr/>
          <p:nvPr/>
        </p:nvSpPr>
        <p:spPr>
          <a:xfrm>
            <a:off x="7910736" y="4205508"/>
            <a:ext cx="3011594" cy="47699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897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  <p:sp>
        <p:nvSpPr>
          <p:cNvPr id="10" name="Shape 359"/>
          <p:cNvSpPr/>
          <p:nvPr/>
        </p:nvSpPr>
        <p:spPr>
          <a:xfrm>
            <a:off x="8044715" y="4865921"/>
            <a:ext cx="2743636" cy="153971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Стохастический Градиентный спуск, 1951</a:t>
            </a:r>
            <a:endParaRPr/>
          </a:p>
        </p:txBody>
      </p:sp>
      <p:sp>
        <p:nvSpPr>
          <p:cNvPr id="355" name="Shape 355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682BAE07-E481-4569-BF98-59DB207ACECA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356" name="Shape 356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357" name="Shape 357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23</a:t>
            </a:fld>
            <a:endParaRPr sz="1000"/>
          </a:p>
        </p:txBody>
      </p:sp>
      <p:sp>
        <p:nvSpPr>
          <p:cNvPr id="358" name="Shape 358"/>
          <p:cNvSpPr txBox="1"/>
          <p:nvPr/>
        </p:nvSpPr>
        <p:spPr>
          <a:xfrm>
            <a:off x="952500" y="2284412"/>
            <a:ext cx="5675312" cy="415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Инициализируем параметры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Выбираем случайный элемент(ы) из выборки 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Обновляем веса с градиентом потерь предыдущего шага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Повторяем, пока не сойдется</a:t>
            </a:r>
            <a:endParaRPr dirty="0"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endParaRPr sz="2400" b="0" i="0" u="none" strike="noStrike" cap="none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Если выборка линейно разделима – SGD гарантированно находит оптимальные веса за конечное количество </a:t>
            </a:r>
            <a:r>
              <a:rPr lang="ru-RU" sz="2400" b="0" i="0" u="none" strike="noStrike" cap="none" dirty="0" smtClean="0"/>
              <a:t>шагов (</a:t>
            </a:r>
            <a:r>
              <a:rPr lang="ru-RU" sz="2400" b="0" i="0" u="none" strike="noStrike" cap="none" dirty="0"/>
              <a:t>Новиков, 1961)</a:t>
            </a:r>
            <a:endParaRPr dirty="0"/>
          </a:p>
        </p:txBody>
      </p:sp>
      <p:sp>
        <p:nvSpPr>
          <p:cNvPr id="7" name="Shape 356"/>
          <p:cNvSpPr/>
          <p:nvPr/>
        </p:nvSpPr>
        <p:spPr>
          <a:xfrm>
            <a:off x="6793123" y="3084635"/>
            <a:ext cx="5249450" cy="110055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  <p:sp>
        <p:nvSpPr>
          <p:cNvPr id="8" name="Shape 357"/>
          <p:cNvSpPr/>
          <p:nvPr/>
        </p:nvSpPr>
        <p:spPr>
          <a:xfrm>
            <a:off x="7120328" y="2607645"/>
            <a:ext cx="4922245" cy="47699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10255" r="-865" b="-307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  <p:sp>
        <p:nvSpPr>
          <p:cNvPr id="9" name="Shape 358"/>
          <p:cNvSpPr/>
          <p:nvPr/>
        </p:nvSpPr>
        <p:spPr>
          <a:xfrm>
            <a:off x="7910736" y="4205508"/>
            <a:ext cx="3011594" cy="47699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897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  <p:sp>
        <p:nvSpPr>
          <p:cNvPr id="10" name="Shape 359"/>
          <p:cNvSpPr/>
          <p:nvPr/>
        </p:nvSpPr>
        <p:spPr>
          <a:xfrm>
            <a:off x="8044715" y="4865921"/>
            <a:ext cx="2743636" cy="153971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dirty="0"/>
              <a:t>П</a:t>
            </a:r>
            <a:r>
              <a:rPr lang="ru-RU" sz="5000" b="0" i="0" u="none" strike="noStrike" cap="none" dirty="0" smtClean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люсы/минусы</a:t>
            </a:r>
            <a:r>
              <a:rPr lang="ru-RU" sz="5000" b="0" i="0" u="none" strike="noStrike" cap="none" dirty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?</a:t>
            </a:r>
            <a:endParaRPr dirty="0"/>
          </a:p>
        </p:txBody>
      </p:sp>
      <p:sp>
        <p:nvSpPr>
          <p:cNvPr id="364" name="Shape 364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518188D3-1EF9-4037-A856-18F60B48AC3B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365" name="Shape 365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24</a:t>
            </a:fld>
            <a:endParaRPr sz="1000"/>
          </a:p>
        </p:txBody>
      </p:sp>
      <p:sp>
        <p:nvSpPr>
          <p:cNvPr id="6" name="Shape 356"/>
          <p:cNvSpPr/>
          <p:nvPr/>
        </p:nvSpPr>
        <p:spPr>
          <a:xfrm>
            <a:off x="6793123" y="3084635"/>
            <a:ext cx="5249450" cy="110055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  <p:sp>
        <p:nvSpPr>
          <p:cNvPr id="7" name="Shape 357"/>
          <p:cNvSpPr/>
          <p:nvPr/>
        </p:nvSpPr>
        <p:spPr>
          <a:xfrm>
            <a:off x="7120328" y="2607645"/>
            <a:ext cx="4922245" cy="47699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10255" r="-865" b="-307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  <p:sp>
        <p:nvSpPr>
          <p:cNvPr id="8" name="Shape 358"/>
          <p:cNvSpPr/>
          <p:nvPr/>
        </p:nvSpPr>
        <p:spPr>
          <a:xfrm>
            <a:off x="7910736" y="4205508"/>
            <a:ext cx="3011594" cy="47699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897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  <p:sp>
        <p:nvSpPr>
          <p:cNvPr id="9" name="Shape 359"/>
          <p:cNvSpPr/>
          <p:nvPr/>
        </p:nvSpPr>
        <p:spPr>
          <a:xfrm>
            <a:off x="8044715" y="4865921"/>
            <a:ext cx="2743636" cy="153971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dirty="0"/>
              <a:t>П</a:t>
            </a:r>
            <a:r>
              <a:rPr lang="ru-RU" sz="5000" b="0" i="0" u="none" strike="noStrike" cap="none" dirty="0" smtClean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люсы/минусы</a:t>
            </a:r>
            <a:r>
              <a:rPr lang="ru-RU" sz="5000" b="0" i="0" u="none" strike="noStrike" cap="none" dirty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?</a:t>
            </a:r>
            <a:endParaRPr dirty="0"/>
          </a:p>
        </p:txBody>
      </p:sp>
      <p:sp>
        <p:nvSpPr>
          <p:cNvPr id="364" name="Shape 364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518188D3-1EF9-4037-A856-18F60B48AC3B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365" name="Shape 365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25</a:t>
            </a:fld>
            <a:endParaRPr sz="1000"/>
          </a:p>
        </p:txBody>
      </p:sp>
      <p:sp>
        <p:nvSpPr>
          <p:cNvPr id="3" name="TextBox 2"/>
          <p:cNvSpPr txBox="1"/>
          <p:nvPr/>
        </p:nvSpPr>
        <p:spPr>
          <a:xfrm>
            <a:off x="1023937" y="2862729"/>
            <a:ext cx="56612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Наличие </a:t>
            </a:r>
            <a:r>
              <a:rPr lang="ru-RU" sz="2400" dirty="0" err="1" smtClean="0"/>
              <a:t>гипер</a:t>
            </a:r>
            <a:r>
              <a:rPr lang="ru-RU" sz="2400" dirty="0" smtClean="0"/>
              <a:t>-параметров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Чувствителен к абсолютным значениям признаков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Застревает в локальных минимумах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Shape 356"/>
          <p:cNvSpPr/>
          <p:nvPr/>
        </p:nvSpPr>
        <p:spPr>
          <a:xfrm>
            <a:off x="6793123" y="3084635"/>
            <a:ext cx="5249450" cy="110055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  <p:sp>
        <p:nvSpPr>
          <p:cNvPr id="9" name="Shape 357"/>
          <p:cNvSpPr/>
          <p:nvPr/>
        </p:nvSpPr>
        <p:spPr>
          <a:xfrm>
            <a:off x="7120328" y="2607645"/>
            <a:ext cx="4922245" cy="47699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10255" r="-865" b="-307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  <p:sp>
        <p:nvSpPr>
          <p:cNvPr id="10" name="Shape 358"/>
          <p:cNvSpPr/>
          <p:nvPr/>
        </p:nvSpPr>
        <p:spPr>
          <a:xfrm>
            <a:off x="7910736" y="4205508"/>
            <a:ext cx="3011594" cy="47699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897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  <p:sp>
        <p:nvSpPr>
          <p:cNvPr id="11" name="Shape 359"/>
          <p:cNvSpPr/>
          <p:nvPr/>
        </p:nvSpPr>
        <p:spPr>
          <a:xfrm>
            <a:off x="8044715" y="4865921"/>
            <a:ext cx="2743636" cy="153971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Questrial"/>
                <a:ea typeface="Questrial"/>
                <a:cs typeface="Questrial"/>
                <a:sym typeface="Quest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76604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Shape 3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6187" y="2773362"/>
            <a:ext cx="4222750" cy="150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637" y="3967162"/>
            <a:ext cx="4686300" cy="28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5162" y="993775"/>
            <a:ext cx="5102225" cy="547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High dimensionality</a:t>
            </a:r>
            <a:endParaRPr/>
          </a:p>
        </p:txBody>
      </p:sp>
      <p:sp>
        <p:nvSpPr>
          <p:cNvPr id="375" name="Shape 375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6506F47-6B41-40A7-9745-FDE287BF9222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376" name="Shape 376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377" name="Shape 377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26</a:t>
            </a:fld>
            <a:endParaRPr sz="1000"/>
          </a:p>
        </p:txBody>
      </p:sp>
      <p:sp>
        <p:nvSpPr>
          <p:cNvPr id="378" name="Shape 378"/>
          <p:cNvSpPr txBox="1"/>
          <p:nvPr/>
        </p:nvSpPr>
        <p:spPr>
          <a:xfrm>
            <a:off x="1023936" y="1741487"/>
            <a:ext cx="5875627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Чем больше признаков, больше вероятность, что они будут линейно разделимы</a:t>
            </a:r>
            <a:endParaRPr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Shape 3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7000" y="1562100"/>
            <a:ext cx="6983412" cy="249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1875" y="3951287"/>
            <a:ext cx="7348537" cy="270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 dirty="0" err="1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High</a:t>
            </a:r>
            <a:r>
              <a:rPr lang="ru-RU" sz="5000" b="0" i="0" u="none" strike="noStrike" cap="none" dirty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ru-RU" sz="5000" b="0" i="0" u="none" strike="noStrike" cap="none" dirty="0" err="1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dimensionality</a:t>
            </a:r>
            <a:endParaRPr dirty="0"/>
          </a:p>
        </p:txBody>
      </p:sp>
      <p:sp>
        <p:nvSpPr>
          <p:cNvPr id="386" name="Shape 386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F32A822-C46A-48E5-BD06-9CA505601970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387" name="Shape 387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388" name="Shape 388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27</a:t>
            </a:fld>
            <a:endParaRPr sz="1000"/>
          </a:p>
        </p:txBody>
      </p:sp>
      <p:sp>
        <p:nvSpPr>
          <p:cNvPr id="389" name="Shape 389"/>
          <p:cNvSpPr txBox="1"/>
          <p:nvPr/>
        </p:nvSpPr>
        <p:spPr>
          <a:xfrm>
            <a:off x="1023936" y="1737727"/>
            <a:ext cx="5778645" cy="156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000" b="0" i="0" u="none" strike="noStrike" cap="none" dirty="0"/>
              <a:t>Чем больше признаков, больше вероятность, что они будут линейно разделимы</a:t>
            </a:r>
            <a:endParaRPr sz="20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000" b="0" i="0" u="none" strike="noStrike" cap="none" dirty="0" err="1"/>
              <a:t>Curse</a:t>
            </a:r>
            <a:r>
              <a:rPr lang="ru-RU" sz="2000" b="0" i="0" u="none" strike="noStrike" cap="none" dirty="0"/>
              <a:t> </a:t>
            </a:r>
            <a:r>
              <a:rPr lang="ru-RU" sz="2000" b="0" i="0" u="none" strike="noStrike" cap="none" dirty="0" err="1"/>
              <a:t>of</a:t>
            </a:r>
            <a:r>
              <a:rPr lang="ru-RU" sz="2000" b="0" i="0" u="none" strike="noStrike" cap="none" dirty="0"/>
              <a:t> </a:t>
            </a:r>
            <a:r>
              <a:rPr lang="ru-RU" sz="2000" b="0" i="0" u="none" strike="noStrike" cap="none" dirty="0" err="1" smtClean="0"/>
              <a:t>dimensionality</a:t>
            </a:r>
            <a:endParaRPr lang="ru-RU" sz="2000" b="0" i="0" u="none" strike="noStrike" cap="none" dirty="0" smtClean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000" dirty="0" smtClean="0"/>
              <a:t>Аналогия с тортом</a:t>
            </a:r>
            <a:endParaRPr sz="2000" dirty="0"/>
          </a:p>
        </p:txBody>
      </p:sp>
      <p:pic>
        <p:nvPicPr>
          <p:cNvPr id="390" name="Shape 3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475037"/>
            <a:ext cx="46482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Как оценивать качество?</a:t>
            </a:r>
            <a:endParaRPr/>
          </a:p>
        </p:txBody>
      </p:sp>
      <p:sp>
        <p:nvSpPr>
          <p:cNvPr id="396" name="Shape 396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4F93C9F0-5A44-4B4C-BCB5-24FC22DFB69B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397" name="Shape 397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398" name="Shape 398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28</a:t>
            </a:fld>
            <a:endParaRPr sz="10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5975" y="1344612"/>
            <a:ext cx="62484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3275" y="3390900"/>
            <a:ext cx="6111875" cy="2967037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Как оценивать качество?</a:t>
            </a:r>
            <a:endParaRPr/>
          </a:p>
        </p:txBody>
      </p:sp>
      <p:sp>
        <p:nvSpPr>
          <p:cNvPr id="406" name="Shape 406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9E24AF18-D7E6-4CF9-BEDD-EFAB7FCFFEBC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407" name="Shape 407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408" name="Shape 408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29</a:t>
            </a:fld>
            <a:endParaRPr sz="1000"/>
          </a:p>
        </p:txBody>
      </p:sp>
      <p:sp>
        <p:nvSpPr>
          <p:cNvPr id="409" name="Shape 409"/>
          <p:cNvSpPr txBox="1"/>
          <p:nvPr/>
        </p:nvSpPr>
        <p:spPr>
          <a:xfrm>
            <a:off x="1092200" y="2933700"/>
            <a:ext cx="5619750" cy="3046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Разбиение на тренировочные и тестовые выборки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Проблемы?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K-</a:t>
            </a:r>
            <a:r>
              <a:rPr lang="ru-RU" sz="2400" b="0" i="0" u="none" strike="noStrike" cap="none" dirty="0" err="1"/>
              <a:t>Fold</a:t>
            </a:r>
            <a:r>
              <a:rPr lang="ru-RU" sz="2400" b="0" i="0" u="none" strike="noStrike" cap="none" dirty="0"/>
              <a:t> </a:t>
            </a:r>
            <a:r>
              <a:rPr lang="ru-RU" sz="2400" b="0" i="0" u="none" strike="noStrike" cap="none" dirty="0" err="1"/>
              <a:t>validation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 err="1"/>
              <a:t>Leave</a:t>
            </a:r>
            <a:r>
              <a:rPr lang="ru-RU" sz="2400" b="0" i="0" u="none" strike="noStrike" cap="none" dirty="0"/>
              <a:t> </a:t>
            </a:r>
            <a:r>
              <a:rPr lang="ru-RU" sz="2400" b="0" i="0" u="none" strike="noStrike" cap="none" dirty="0" err="1" smtClean="0"/>
              <a:t>on</a:t>
            </a:r>
            <a:r>
              <a:rPr lang="en-US" sz="2400" b="0" i="0" u="none" strike="noStrike" cap="none" dirty="0" smtClean="0"/>
              <a:t>e</a:t>
            </a:r>
            <a:r>
              <a:rPr lang="ru-RU" sz="2400" b="0" i="0" u="none" strike="noStrike" cap="none" dirty="0" smtClean="0"/>
              <a:t> </a:t>
            </a:r>
            <a:r>
              <a:rPr lang="ru-RU" sz="2400" b="0" i="0" u="none" strike="noStrike" cap="none" dirty="0" err="1"/>
              <a:t>out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Разбиение на тренировочные, </a:t>
            </a:r>
            <a:r>
              <a:rPr lang="ru-RU" sz="2400" b="0" i="0" u="none" strike="noStrike" cap="none" dirty="0" err="1"/>
              <a:t>валидационные</a:t>
            </a:r>
            <a:r>
              <a:rPr lang="ru-RU" sz="2400" b="0" i="0" u="none" strike="noStrike" cap="none" dirty="0"/>
              <a:t> и тестовые выборки</a:t>
            </a:r>
            <a:endParaRPr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Что такое машинное обучение?</a:t>
            </a: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53E50AC-5CA8-43D9-A11B-2A6C5B2DAAA0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143" name="Shape 143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3</a:t>
            </a:fld>
            <a:endParaRPr sz="10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Какие бывают ошибки</a:t>
            </a:r>
            <a:endParaRPr/>
          </a:p>
        </p:txBody>
      </p:sp>
      <p:sp>
        <p:nvSpPr>
          <p:cNvPr id="415" name="Shape 415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558ABAC-2DC8-4812-A1B3-AD73D39DA6F7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416" name="Shape 416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417" name="Shape 417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30</a:t>
            </a:fld>
            <a:endParaRPr sz="1000"/>
          </a:p>
        </p:txBody>
      </p:sp>
      <p:sp>
        <p:nvSpPr>
          <p:cNvPr id="418" name="Shape 418"/>
          <p:cNvSpPr txBox="1"/>
          <p:nvPr/>
        </p:nvSpPr>
        <p:spPr>
          <a:xfrm>
            <a:off x="1095375" y="2084387"/>
            <a:ext cx="6697662" cy="415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Пусть есть классификатор хот-дог/не хот-дог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Ошибка первого рода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Вероятность неправильной классификации хот-дога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Ошибка второго рода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Вероятность неправильной классификации не хот-дога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Как правило, сложно уменьшать оба параметра одновременно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Диагностика рака</a:t>
            </a:r>
            <a:endParaRPr/>
          </a:p>
        </p:txBody>
      </p:sp>
      <p:pic>
        <p:nvPicPr>
          <p:cNvPr id="419" name="Shape 4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3037" y="1751012"/>
            <a:ext cx="4032250" cy="3538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Какие бывают ошибки</a:t>
            </a:r>
            <a:endParaRPr/>
          </a:p>
        </p:txBody>
      </p:sp>
      <p:sp>
        <p:nvSpPr>
          <p:cNvPr id="425" name="Shape 425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F578D927-51A9-472F-92D0-411C442FCB54}" type="datetime1">
              <a:rPr lang="en-US" sz="1000" b="0" i="0" u="none" strike="noStrike" cap="none" smtClean="0"/>
              <a:t>6/26/2018</a:t>
            </a:fld>
            <a:endParaRPr sz="1000" b="0" i="0" u="none" strike="noStrike" cap="none"/>
          </a:p>
        </p:txBody>
      </p:sp>
      <p:sp>
        <p:nvSpPr>
          <p:cNvPr id="426" name="Shape 426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427" name="Shape 427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31</a:t>
            </a:fld>
            <a:endParaRPr sz="1000"/>
          </a:p>
        </p:txBody>
      </p:sp>
      <p:pic>
        <p:nvPicPr>
          <p:cNvPr id="428" name="Shape 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750" y="1647825"/>
            <a:ext cx="4745037" cy="4821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Точность, полнота</a:t>
            </a:r>
            <a:endParaRPr/>
          </a:p>
        </p:txBody>
      </p:sp>
      <p:sp>
        <p:nvSpPr>
          <p:cNvPr id="434" name="Shape 434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568E6871-0475-46C2-B6E5-CABE2AB3C667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435" name="Shape 435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436" name="Shape 436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32</a:t>
            </a:fld>
            <a:endParaRPr sz="1000"/>
          </a:p>
        </p:txBody>
      </p:sp>
      <p:pic>
        <p:nvPicPr>
          <p:cNvPr id="437" name="Shape 4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2812" y="96837"/>
            <a:ext cx="3657600" cy="637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Shape 4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837" y="3582987"/>
            <a:ext cx="3530600" cy="23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9000" y="2084387"/>
            <a:ext cx="49784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24337" y="4756150"/>
            <a:ext cx="3068638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Roc curve</a:t>
            </a:r>
            <a:endParaRPr/>
          </a:p>
        </p:txBody>
      </p:sp>
      <p:sp>
        <p:nvSpPr>
          <p:cNvPr id="446" name="Shape 446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48C3D93-F441-44D0-8EFC-7488165CDFE6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447" name="Shape 447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448" name="Shape 448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33</a:t>
            </a:fld>
            <a:endParaRPr sz="1000"/>
          </a:p>
        </p:txBody>
      </p:sp>
      <p:pic>
        <p:nvPicPr>
          <p:cNvPr id="449" name="Shape 4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1912" y="1511300"/>
            <a:ext cx="4910138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 txBox="1"/>
          <p:nvPr/>
        </p:nvSpPr>
        <p:spPr>
          <a:xfrm>
            <a:off x="1182687" y="1719115"/>
            <a:ext cx="5335588" cy="452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/>
              <a:t>Отражает зависимость: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 err="1"/>
              <a:t>Recall</a:t>
            </a:r>
            <a:r>
              <a:rPr lang="ru-RU" sz="2400" b="0" i="0" u="none" strike="noStrike" cap="none" dirty="0"/>
              <a:t> от  (1-Specificity)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Полноты от (1-Избирательность)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Частоты правильных срабатываний от частоты ложных срабатываний</a:t>
            </a:r>
            <a:endParaRPr dirty="0"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endParaRPr sz="2400" b="0" i="0" u="none" strike="noStrike" cap="none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Где здесь рандом?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Где здесь показатель классификатора?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Где идеальный случай?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Где хуже, чем рандом?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Почему удобно?</a:t>
            </a:r>
            <a:endParaRPr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10613881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 dirty="0" err="1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Roc</a:t>
            </a:r>
            <a:r>
              <a:rPr lang="ru-RU" sz="5000" b="0" i="0" u="none" strike="noStrike" cap="none" dirty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ru-RU" sz="5000" b="0" i="0" u="none" strike="noStrike" cap="none" dirty="0" err="1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curve</a:t>
            </a:r>
            <a:r>
              <a:rPr lang="ru-RU" sz="5000" b="0" i="0" u="none" strike="noStrike" cap="none" dirty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. Простой классификатор</a:t>
            </a:r>
            <a:endParaRPr dirty="0"/>
          </a:p>
        </p:txBody>
      </p:sp>
      <p:sp>
        <p:nvSpPr>
          <p:cNvPr id="456" name="Shape 456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0B11A85-E68A-4958-A795-48D8BAA487AC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457" name="Shape 457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458" name="Shape 458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34</a:t>
            </a:fld>
            <a:endParaRPr sz="1000"/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7387" y="1924050"/>
            <a:ext cx="7312025" cy="44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x="0" y="3311525"/>
            <a:ext cx="46767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/>
              <a:t>AUC - Площадь под кривой ROC, чем выше, тем лучше классификатор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107854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 dirty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Построение </a:t>
            </a:r>
            <a:r>
              <a:rPr lang="ru-RU" sz="5000" b="0" i="0" u="none" strike="noStrike" cap="none" dirty="0" err="1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roc</a:t>
            </a:r>
            <a:r>
              <a:rPr lang="ru-RU" sz="5000" b="0" i="0" u="none" strike="noStrike" cap="none" dirty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 для классификатора</a:t>
            </a:r>
            <a:endParaRPr dirty="0"/>
          </a:p>
        </p:txBody>
      </p:sp>
      <p:sp>
        <p:nvSpPr>
          <p:cNvPr id="466" name="Shape 466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4B4923C3-80CB-4834-8AF8-B219481FA77E}" type="datetime1">
              <a:rPr lang="en-US" sz="1000" b="0" i="0" u="none" strike="noStrike" cap="none" smtClean="0"/>
              <a:t>6/26/2018</a:t>
            </a:fld>
            <a:endParaRPr sz="1000" b="0" i="0" u="none" strike="noStrike" cap="none"/>
          </a:p>
        </p:txBody>
      </p:sp>
      <p:sp>
        <p:nvSpPr>
          <p:cNvPr id="467" name="Shape 467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468" name="Shape 468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35</a:t>
            </a:fld>
            <a:endParaRPr sz="1000"/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1875" y="2205037"/>
            <a:ext cx="6413500" cy="42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1023937" y="2205037"/>
            <a:ext cx="4056063" cy="286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000"/>
              <a:buFont typeface="Questrial"/>
              <a:buAutoNum type="arabicPeriod"/>
            </a:pPr>
            <a:r>
              <a:rPr lang="ru-RU" sz="2000" b="0" i="0" u="none" strike="noStrike" cap="none"/>
              <a:t>Сортируем значения тестовой выборки по некоторому score (зависит от классификатора)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000"/>
              <a:buFont typeface="Questrial"/>
              <a:buAutoNum type="arabicPeriod"/>
            </a:pPr>
            <a:r>
              <a:rPr lang="ru-RU" sz="2000" b="0" i="0" u="none" strike="noStrike" cap="none"/>
              <a:t>Если реальный класс positive, идем на 1/pos вверх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000"/>
              <a:buFont typeface="Questrial"/>
              <a:buAutoNum type="arabicPeriod"/>
            </a:pPr>
            <a:r>
              <a:rPr lang="ru-RU" sz="2000" b="0" i="0" u="none" strike="noStrike" cap="none"/>
              <a:t>Если реальный класс negative, идем на 1/neg вправо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000"/>
              <a:buFont typeface="Questrial"/>
              <a:buAutoNum type="arabicPeriod"/>
            </a:pPr>
            <a:r>
              <a:rPr lang="ru-RU" sz="2000" b="0" i="0" u="none" strike="noStrike" cap="none"/>
              <a:t>Pos, neg – кол-во P,N экземпляров в процентах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 dirty="0" smtClean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K-</a:t>
            </a:r>
            <a:r>
              <a:rPr lang="ru-RU" sz="5000" b="0" i="0" u="none" strike="noStrike" cap="none" dirty="0" err="1" smtClean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nearest</a:t>
            </a:r>
            <a:r>
              <a:rPr lang="ru-RU" sz="5000" b="0" i="0" u="none" strike="noStrike" cap="none" dirty="0" smtClean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ru-RU" sz="5000" b="0" i="0" u="none" strike="noStrike" cap="none" dirty="0" err="1" smtClean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neighbors</a:t>
            </a:r>
            <a:r>
              <a:rPr lang="ru-RU" sz="5000" b="0" i="0" u="none" strike="noStrike" cap="none" dirty="0" smtClean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 (</a:t>
            </a:r>
            <a:r>
              <a:rPr lang="en-US" sz="5000" b="0" i="0" u="none" strike="noStrike" cap="none" dirty="0" err="1" smtClean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kNN</a:t>
            </a:r>
            <a:r>
              <a:rPr lang="ru-RU" sz="5000" b="0" i="0" u="none" strike="noStrike" cap="none" dirty="0" smtClean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)</a:t>
            </a:r>
            <a:endParaRPr dirty="0"/>
          </a:p>
        </p:txBody>
      </p:sp>
      <p:sp>
        <p:nvSpPr>
          <p:cNvPr id="476" name="Shape 476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481522F7-710E-45E0-AE97-07CE65480304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477" name="Shape 477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478" name="Shape 478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36</a:t>
            </a:fld>
            <a:endParaRPr sz="1000"/>
          </a:p>
        </p:txBody>
      </p:sp>
      <p:pic>
        <p:nvPicPr>
          <p:cNvPr id="479" name="Shape 4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4662" y="2084387"/>
            <a:ext cx="4011613" cy="362743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Shape 480"/>
          <p:cNvSpPr txBox="1"/>
          <p:nvPr/>
        </p:nvSpPr>
        <p:spPr>
          <a:xfrm>
            <a:off x="1393825" y="2425700"/>
            <a:ext cx="424180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Запоминаем всю тренировочную выборку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Получаем новый экземпляр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Находим K ближайших соседей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Смотрим кого больше – к тому классу и относим.</a:t>
            </a:r>
            <a:endParaRPr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endParaRPr sz="2400" b="0" i="0" u="none" strike="noStrike" cap="none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/>
              <a:t>Плюсы/минусы?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dirty="0" smtClean="0"/>
              <a:t>Кластеризация.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Метод </a:t>
            </a:r>
            <a:r>
              <a:rPr lang="en-US" dirty="0" smtClean="0"/>
              <a:t>k-</a:t>
            </a:r>
            <a:r>
              <a:rPr lang="ru-RU" dirty="0" smtClean="0"/>
              <a:t>средних (</a:t>
            </a:r>
            <a:r>
              <a:rPr lang="en-US" dirty="0" smtClean="0"/>
              <a:t>k-means</a:t>
            </a:r>
            <a:r>
              <a:rPr lang="ru-RU" dirty="0" smtClean="0"/>
              <a:t>)</a:t>
            </a:r>
            <a:endParaRPr dirty="0"/>
          </a:p>
        </p:txBody>
      </p:sp>
      <p:sp>
        <p:nvSpPr>
          <p:cNvPr id="486" name="Shape 486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CDE34F5B-68C7-4AB5-8441-5B9F92F4E7B0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487" name="Shape 487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488" name="Shape 488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37</a:t>
            </a:fld>
            <a:endParaRPr sz="1000"/>
          </a:p>
        </p:txBody>
      </p:sp>
      <p:sp>
        <p:nvSpPr>
          <p:cNvPr id="489" name="Shape 489"/>
          <p:cNvSpPr txBox="1"/>
          <p:nvPr/>
        </p:nvSpPr>
        <p:spPr>
          <a:xfrm>
            <a:off x="623455" y="1958406"/>
            <a:ext cx="5763489" cy="453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Задаем параметр K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Инициализируем случайные центры кластеров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Находим ближайшие точки к кластерам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Перемещаем центры кластеров в центр масс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Повторяем до сходимости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Новый элемент относим к ближайшему </a:t>
            </a:r>
            <a:r>
              <a:rPr lang="ru-RU" sz="2400" b="0" i="0" u="none" strike="noStrike" cap="none" dirty="0" smtClean="0"/>
              <a:t>центру</a:t>
            </a:r>
            <a:endParaRPr lang="ru-RU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endParaRPr sz="2400" b="0" i="0" u="none" strike="noStrike" cap="none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Плюсы/минусы?</a:t>
            </a:r>
            <a:endParaRPr dirty="0"/>
          </a:p>
        </p:txBody>
      </p:sp>
      <p:pic>
        <p:nvPicPr>
          <p:cNvPr id="490" name="Shape 4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1637" y="1898650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Naïve bayes</a:t>
            </a:r>
            <a:endParaRPr/>
          </a:p>
        </p:txBody>
      </p:sp>
      <p:sp>
        <p:nvSpPr>
          <p:cNvPr id="496" name="Shape 496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DB61413-8D2D-40D8-A43A-070F2E7F99D4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497" name="Shape 497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498" name="Shape 498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38</a:t>
            </a:fld>
            <a:endParaRPr sz="1000"/>
          </a:p>
        </p:txBody>
      </p:sp>
      <p:pic>
        <p:nvPicPr>
          <p:cNvPr id="499" name="Shape 4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8600" y="1954212"/>
            <a:ext cx="6229350" cy="3567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Naïve bayes</a:t>
            </a:r>
            <a:endParaRPr/>
          </a:p>
        </p:txBody>
      </p:sp>
      <p:sp>
        <p:nvSpPr>
          <p:cNvPr id="505" name="Shape 505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C4FB297A-ADB0-40B9-9547-F83F0F043C56}" type="datetime1">
              <a:rPr lang="en-US" sz="1000" b="0" i="0" u="none" strike="noStrike" cap="none" smtClean="0"/>
              <a:t>6/26/2018</a:t>
            </a:fld>
            <a:endParaRPr sz="1000" b="0" i="0" u="none" strike="noStrike" cap="none"/>
          </a:p>
        </p:txBody>
      </p:sp>
      <p:sp>
        <p:nvSpPr>
          <p:cNvPr id="506" name="Shape 506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507" name="Shape 507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39</a:t>
            </a:fld>
            <a:endParaRPr sz="1000"/>
          </a:p>
        </p:txBody>
      </p:sp>
      <p:pic>
        <p:nvPicPr>
          <p:cNvPr id="508" name="Shape 5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062" y="2084387"/>
            <a:ext cx="10186988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Что такое машинное обучение?</a:t>
            </a:r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C0A0F407-83BA-45D3-91CD-88661CD13D53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151" name="Shape 151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4</a:t>
            </a:fld>
            <a:endParaRPr sz="1000"/>
          </a:p>
        </p:txBody>
      </p:sp>
      <p:sp>
        <p:nvSpPr>
          <p:cNvPr id="153" name="Shape 153"/>
          <p:cNvSpPr/>
          <p:nvPr/>
        </p:nvSpPr>
        <p:spPr>
          <a:xfrm>
            <a:off x="1023937" y="3076575"/>
            <a:ext cx="107854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>
                <a:latin typeface="Arial"/>
                <a:ea typeface="Arial"/>
                <a:cs typeface="Arial"/>
                <a:sym typeface="Arial"/>
              </a:rPr>
              <a:t>Machine learning</a:t>
            </a:r>
            <a:r>
              <a:rPr lang="ru-RU" sz="2400" b="0" i="0" u="none" strike="noStrike" cap="none">
                <a:latin typeface="Arial"/>
                <a:ea typeface="Arial"/>
                <a:cs typeface="Arial"/>
                <a:sym typeface="Arial"/>
              </a:rPr>
              <a:t> is a field of computer science that gives computer systems the ability to "learn" (i.e. progressively improve performance on a specific task) with data, without being explicitly programmed.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Решающее дерево</a:t>
            </a:r>
            <a:endParaRPr/>
          </a:p>
        </p:txBody>
      </p:sp>
      <p:sp>
        <p:nvSpPr>
          <p:cNvPr id="514" name="Shape 514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D57BDCC-FFDF-4F48-B66A-C6691F2AA984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515" name="Shape 515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516" name="Shape 516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40</a:t>
            </a:fld>
            <a:endParaRPr sz="1000"/>
          </a:p>
        </p:txBody>
      </p:sp>
      <p:pic>
        <p:nvPicPr>
          <p:cNvPr id="517" name="Shape 5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50" y="1724025"/>
            <a:ext cx="7324725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 dirty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Случайный лес</a:t>
            </a:r>
            <a:endParaRPr dirty="0"/>
          </a:p>
        </p:txBody>
      </p:sp>
      <p:sp>
        <p:nvSpPr>
          <p:cNvPr id="523" name="Shape 523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5F4E759F-9BE5-4044-8597-4B3B1BB70461}" type="datetime1">
              <a:rPr lang="en-US" sz="1000" b="0" i="0" u="none" strike="noStrike" cap="none" smtClean="0"/>
              <a:t>6/26/2018</a:t>
            </a:fld>
            <a:endParaRPr sz="1000" b="0" i="0" u="none" strike="noStrike" cap="none"/>
          </a:p>
        </p:txBody>
      </p:sp>
      <p:sp>
        <p:nvSpPr>
          <p:cNvPr id="524" name="Shape 524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525" name="Shape 525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41</a:t>
            </a:fld>
            <a:endParaRPr sz="1000"/>
          </a:p>
        </p:txBody>
      </p:sp>
      <p:pic>
        <p:nvPicPr>
          <p:cNvPr id="526" name="Shape 5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0250" y="1838325"/>
            <a:ext cx="6175375" cy="4630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svm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6/26/2018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pic>
        <p:nvPicPr>
          <p:cNvPr id="26628" name="Picture 4" descr="https://upload.wikimedia.org/wikipedia/commons/thumb/b/b5/Svm_separating_hyperplanes_%28SVG%29.svg/512px-Svm_separating_hyperplanes_%28SVG%29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72" y="1048977"/>
            <a:ext cx="6025689" cy="521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575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svm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66495" y="6223745"/>
            <a:ext cx="2154143" cy="274320"/>
          </a:xfrm>
        </p:spPr>
        <p:txBody>
          <a:bodyPr/>
          <a:lstStyle/>
          <a:p>
            <a:fld id="{258BB0A4-337C-43CA-9A3D-F61AA4544BCA}" type="datetime1">
              <a:rPr lang="en-US" smtClean="0"/>
              <a:t>6/26/2018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27650" name="Picture 2" descr="https://upload.wikimedia.org/wikipedia/commons/thumb/2/20/SVM_margins.svg/512px-SVM_margin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72" y="425476"/>
            <a:ext cx="5935428" cy="593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22" y="1649195"/>
            <a:ext cx="2324616" cy="5811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50" y="2232513"/>
            <a:ext cx="2407224" cy="916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8" y="3294329"/>
            <a:ext cx="3828857" cy="10099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6205" y="4212791"/>
            <a:ext cx="4293741" cy="7107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022" y="5033377"/>
            <a:ext cx="4459814" cy="10070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29049" y="1715500"/>
            <a:ext cx="2843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Г</a:t>
            </a:r>
            <a:r>
              <a:rPr lang="ru-RU" sz="2400" dirty="0" smtClean="0"/>
              <a:t>иперплоскость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54399" y="3393190"/>
            <a:ext cx="323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</a:t>
            </a:r>
            <a:r>
              <a:rPr lang="ru-RU" sz="2400" dirty="0" smtClean="0"/>
              <a:t>граничения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998516" y="2345602"/>
            <a:ext cx="323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Опорные вектора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472332" y="5087497"/>
            <a:ext cx="391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Постановка задачи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9425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linear </a:t>
            </a:r>
            <a:r>
              <a:rPr lang="en-US" dirty="0" err="1" smtClean="0"/>
              <a:t>svm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6/26/2018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34" y="2785779"/>
            <a:ext cx="5628595" cy="1725895"/>
          </a:xfrm>
          <a:prstGeom prst="rect">
            <a:avLst/>
          </a:prstGeom>
        </p:spPr>
      </p:pic>
      <p:pic>
        <p:nvPicPr>
          <p:cNvPr id="28674" name="Picture 2" descr="Image result for sv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811" y="1590831"/>
            <a:ext cx="6054189" cy="403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74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trick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6/26/2018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pic>
        <p:nvPicPr>
          <p:cNvPr id="29698" name="Picture 2" descr="Image result for svm kernel tri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85" b="1681"/>
          <a:stretch/>
        </p:blipFill>
        <p:spPr bwMode="auto">
          <a:xfrm>
            <a:off x="3415200" y="1754124"/>
            <a:ext cx="4937927" cy="445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039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trick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6/26/2018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pic>
        <p:nvPicPr>
          <p:cNvPr id="29698" name="Picture 2" descr="Image result for svm kernel tri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23" y="1735074"/>
            <a:ext cx="9698310" cy="453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335604" y="842581"/>
                <a:ext cx="3454535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3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604" y="842581"/>
                <a:ext cx="3454535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855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Спасибо!</a:t>
            </a:r>
            <a:endParaRPr/>
          </a:p>
        </p:txBody>
      </p:sp>
      <p:sp>
        <p:nvSpPr>
          <p:cNvPr id="532" name="Shape 532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E43B84E7-7A29-4BFA-A49D-63A28EF9C978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533" name="Shape 533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534" name="Shape 534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47</a:t>
            </a:fld>
            <a:endParaRPr sz="10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Training vs programming</a:t>
            </a: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465F33E-788B-4BB5-9552-0B62A3A018E4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160" name="Shape 160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5</a:t>
            </a:fld>
            <a:endParaRPr sz="1000"/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9437" y="2084387"/>
            <a:ext cx="8267700" cy="352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Заучить != научить</a:t>
            </a: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9C39506-2BD9-420B-B9F2-87E05475C56D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169" name="Shape 169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dirty="0" smtClean="0"/>
              <a:t>ЛАБОРАТОРИЯ АНАЛИТИКИ ПОТОКОВЫХ ДАННЫХ И МАШИННОГО ОБУЧЕНИЯ НГУ</a:t>
            </a:r>
            <a:endParaRPr sz="1000" b="0" i="0" u="none" strike="noStrike" cap="none" dirty="0"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6</a:t>
            </a:fld>
            <a:endParaRPr sz="1000"/>
          </a:p>
        </p:txBody>
      </p:sp>
      <p:sp>
        <p:nvSpPr>
          <p:cNvPr id="171" name="Shape 171"/>
          <p:cNvSpPr txBox="1"/>
          <p:nvPr/>
        </p:nvSpPr>
        <p:spPr>
          <a:xfrm>
            <a:off x="2727325" y="2832100"/>
            <a:ext cx="6310312" cy="181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ru-RU" sz="2800" b="0" i="0" u="none" strike="noStrike" cap="none"/>
              <a:t>Запомнить большое количество данных сейчас не проблема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ru-RU" sz="2800" b="0" i="0" u="none" strike="noStrike" cap="none"/>
              <a:t>Задача – научить машину правильно решать задачу на новых данных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Классические задачи</a:t>
            </a: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89DDDB4-94BD-4EE3-A475-BDDF60DD09A9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178" name="Shape 178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7</a:t>
            </a:fld>
            <a:endParaRPr sz="1000"/>
          </a:p>
        </p:txBody>
      </p:sp>
      <p:sp>
        <p:nvSpPr>
          <p:cNvPr id="180" name="Shape 180"/>
          <p:cNvSpPr txBox="1"/>
          <p:nvPr/>
        </p:nvSpPr>
        <p:spPr>
          <a:xfrm>
            <a:off x="454025" y="2894012"/>
            <a:ext cx="6310312" cy="267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ru-RU" sz="2800" b="0" i="0" u="none" strike="noStrike" cap="none"/>
              <a:t>Детектировать спам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ru-RU" sz="2800" b="0" i="0" u="none" strike="noStrike" cap="none"/>
              <a:t>Распознавать написанные цифры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ru-RU" sz="2800" b="0" i="0" u="none" strike="noStrike" cap="none"/>
              <a:t>Распознавание текста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ru-RU" sz="2800" b="0" i="0" u="none" strike="noStrike" cap="none"/>
              <a:t>Распознавание речи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ru-RU" sz="2800" b="0" i="0" u="none" strike="noStrike" cap="none"/>
              <a:t>Выделение семантики из текста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ru-RU" sz="2800" b="0" i="0" u="none" strike="noStrike" cap="none"/>
              <a:t>…</a:t>
            </a: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6664325" y="3402012"/>
            <a:ext cx="5145087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latin typeface="Calibri"/>
                <a:ea typeface="Calibri"/>
                <a:cs typeface="Calibri"/>
                <a:sym typeface="Calibri"/>
              </a:rPr>
              <a:t>Titanic: Machine Learning from Disaster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https://www.kaggle.com/c/titanic</a:t>
            </a:r>
            <a:r>
              <a:rPr lang="ru-RU" sz="2400" b="0" i="0" u="none" strike="noStrike" cap="none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6596063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 dirty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Виды задач машинного обучения</a:t>
            </a:r>
            <a:endParaRPr dirty="0"/>
          </a:p>
        </p:txBody>
      </p:sp>
      <p:sp>
        <p:nvSpPr>
          <p:cNvPr id="187" name="Shape 187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5A3BDDB-AA59-4CC9-B420-A743CD35EC62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188" name="Shape 188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8</a:t>
            </a:fld>
            <a:endParaRPr sz="1000"/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l="8218" t="6738" r="6533" b="10372"/>
          <a:stretch/>
        </p:blipFill>
        <p:spPr>
          <a:xfrm>
            <a:off x="6619875" y="2917825"/>
            <a:ext cx="4870450" cy="355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137" y="3273425"/>
            <a:ext cx="5934075" cy="32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0" y="2041525"/>
            <a:ext cx="9116291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С учителем (</a:t>
            </a:r>
            <a:r>
              <a:rPr lang="ru-RU" sz="2400" b="0" i="0" u="none" strike="noStrike" cap="none" dirty="0" err="1"/>
              <a:t>Supervised</a:t>
            </a:r>
            <a:r>
              <a:rPr lang="ru-RU" sz="2400" b="0" i="0" u="none" strike="noStrike" cap="none" dirty="0"/>
              <a:t>) – данные + ответ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Классификация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Регрессия</a:t>
            </a:r>
            <a:endParaRPr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2036" y="3516312"/>
            <a:ext cx="6288376" cy="295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1023937" y="584200"/>
            <a:ext cx="9718675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ru-RU" sz="5000" b="0" i="0" u="none" strike="noStrike" cap="none" dirty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Виды задач </a:t>
            </a:r>
            <a:br>
              <a:rPr lang="ru-RU" sz="5000" b="0" i="0" u="none" strike="noStrike" cap="none" dirty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ru-RU" sz="5000" b="0" i="0" u="none" strike="noStrike" cap="none" dirty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машинного обучения</a:t>
            </a:r>
            <a:endParaRPr dirty="0"/>
          </a:p>
        </p:txBody>
      </p:sp>
      <p:sp>
        <p:nvSpPr>
          <p:cNvPr id="199" name="Shape 199"/>
          <p:cNvSpPr txBox="1">
            <a:spLocks noGrp="1"/>
          </p:cNvSpPr>
          <p:nvPr>
            <p:ph type="dt" idx="10"/>
          </p:nvPr>
        </p:nvSpPr>
        <p:spPr>
          <a:xfrm>
            <a:off x="1023937" y="6470650"/>
            <a:ext cx="21526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1C241857-FB0E-4F9C-B740-B6714FDE005B}" type="datetime1">
              <a:rPr lang="en-US" sz="1000" b="0" i="0" u="none" strike="noStrike" cap="none" smtClean="0"/>
              <a:t>6/26/2018</a:t>
            </a:fld>
            <a:endParaRPr sz="1000" b="0" i="0" u="none" strike="noStrike" cap="none" dirty="0"/>
          </a:p>
        </p:txBody>
      </p:sp>
      <p:sp>
        <p:nvSpPr>
          <p:cNvPr id="200" name="Shape 200"/>
          <p:cNvSpPr txBox="1">
            <a:spLocks noGrp="1"/>
          </p:cNvSpPr>
          <p:nvPr>
            <p:ph type="ftr" idx="11"/>
          </p:nvPr>
        </p:nvSpPr>
        <p:spPr>
          <a:xfrm>
            <a:off x="4841875" y="6470650"/>
            <a:ext cx="59007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smtClean="0"/>
              <a:t>ЛАБОРАТОРИЯ АНАЛИТИКИ ПОТОКОВЫХ ДАННЫХ И МАШИННОГО ОБУЧЕНИЯ НГУ</a:t>
            </a:r>
            <a:endParaRPr sz="1000" b="0" i="0" u="none" strike="noStrike" cap="none"/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10836275" y="6470650"/>
            <a:ext cx="97313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/>
              <a:t>9</a:t>
            </a:fld>
            <a:endParaRPr sz="1000"/>
          </a:p>
        </p:txBody>
      </p:sp>
      <p:sp>
        <p:nvSpPr>
          <p:cNvPr id="202" name="Shape 202"/>
          <p:cNvSpPr txBox="1"/>
          <p:nvPr/>
        </p:nvSpPr>
        <p:spPr>
          <a:xfrm>
            <a:off x="0" y="2041525"/>
            <a:ext cx="7897091" cy="230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С учителем (</a:t>
            </a:r>
            <a:r>
              <a:rPr lang="ru-RU" sz="2400" b="0" i="0" u="none" strike="noStrike" cap="none" dirty="0" err="1"/>
              <a:t>Supervised</a:t>
            </a:r>
            <a:r>
              <a:rPr lang="ru-RU" sz="2400" b="0" i="0" u="none" strike="noStrike" cap="none" dirty="0"/>
              <a:t>) – данные + ответ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Классификация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Регрессия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Без учителя (</a:t>
            </a:r>
            <a:r>
              <a:rPr lang="ru-RU" sz="2400" b="0" i="0" u="none" strike="noStrike" cap="none" dirty="0" err="1"/>
              <a:t>Unsupervised</a:t>
            </a:r>
            <a:r>
              <a:rPr lang="ru-RU" sz="2400" b="0" i="0" u="none" strike="noStrike" cap="none" dirty="0"/>
              <a:t>) – данные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Кластеризация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Уменьшение размерности</a:t>
            </a:r>
            <a:endParaRPr dirty="0"/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2500" y="0"/>
            <a:ext cx="3617912" cy="3640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1195</Words>
  <Application>Microsoft Office PowerPoint</Application>
  <PresentationFormat>Widescreen</PresentationFormat>
  <Paragraphs>350</Paragraphs>
  <Slides>47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Questrial</vt:lpstr>
      <vt:lpstr>Arial</vt:lpstr>
      <vt:lpstr>Cambria Math</vt:lpstr>
      <vt:lpstr>Calibri</vt:lpstr>
      <vt:lpstr>Noto Sans Symbols</vt:lpstr>
      <vt:lpstr>Integral</vt:lpstr>
      <vt:lpstr>Введение в машинное обучение 1.0</vt:lpstr>
      <vt:lpstr>Десятиминутка</vt:lpstr>
      <vt:lpstr>Что такое машинное обучение?</vt:lpstr>
      <vt:lpstr>Что такое машинное обучение?</vt:lpstr>
      <vt:lpstr>Training vs programming</vt:lpstr>
      <vt:lpstr>Заучить != научить</vt:lpstr>
      <vt:lpstr>Классические задачи</vt:lpstr>
      <vt:lpstr>Виды задач машинного обучения</vt:lpstr>
      <vt:lpstr>Виды задач  машинного обучения</vt:lpstr>
      <vt:lpstr>Виды задач  машинного обучения</vt:lpstr>
      <vt:lpstr>Виды задач  машинного обучения</vt:lpstr>
      <vt:lpstr>Виды задач  машинного обучения</vt:lpstr>
      <vt:lpstr>Off-top</vt:lpstr>
      <vt:lpstr>Виды задач  машинного обучения</vt:lpstr>
      <vt:lpstr>Классификация</vt:lpstr>
      <vt:lpstr>Как делать?</vt:lpstr>
      <vt:lpstr>Что такое классификатор?</vt:lpstr>
      <vt:lpstr>Гиперплоскость</vt:lpstr>
      <vt:lpstr>Функция потерь</vt:lpstr>
      <vt:lpstr>Функция потерь</vt:lpstr>
      <vt:lpstr>Градиентный спуск</vt:lpstr>
      <vt:lpstr>Градиентный спуск</vt:lpstr>
      <vt:lpstr>Стохастический Градиентный спуск, 1951</vt:lpstr>
      <vt:lpstr>Плюсы/минусы?</vt:lpstr>
      <vt:lpstr>Плюсы/минусы?</vt:lpstr>
      <vt:lpstr>High dimensionality</vt:lpstr>
      <vt:lpstr>High dimensionality</vt:lpstr>
      <vt:lpstr>Как оценивать качество?</vt:lpstr>
      <vt:lpstr>Как оценивать качество?</vt:lpstr>
      <vt:lpstr>Какие бывают ошибки</vt:lpstr>
      <vt:lpstr>Какие бывают ошибки</vt:lpstr>
      <vt:lpstr>Точность, полнота</vt:lpstr>
      <vt:lpstr>Roc curve</vt:lpstr>
      <vt:lpstr>Roc curve. Простой классификатор</vt:lpstr>
      <vt:lpstr>Построение roc для классификатора</vt:lpstr>
      <vt:lpstr>K-nearest neighbors (kNN)</vt:lpstr>
      <vt:lpstr>Кластеризация. Метод k-средних (k-means)</vt:lpstr>
      <vt:lpstr>Naïve bayes</vt:lpstr>
      <vt:lpstr>Naïve bayes</vt:lpstr>
      <vt:lpstr>Решающее дерево</vt:lpstr>
      <vt:lpstr>Случайный лес</vt:lpstr>
      <vt:lpstr>svm</vt:lpstr>
      <vt:lpstr>svm</vt:lpstr>
      <vt:lpstr>Not linear svm</vt:lpstr>
      <vt:lpstr>Kernel trick</vt:lpstr>
      <vt:lpstr>Kernel trick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машинное обучение 1.0</dc:title>
  <cp:lastModifiedBy>AFirsov</cp:lastModifiedBy>
  <cp:revision>16</cp:revision>
  <dcterms:modified xsi:type="dcterms:W3CDTF">2018-06-26T16:29:44Z</dcterms:modified>
</cp:coreProperties>
</file>